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5" r:id="rId3"/>
    <p:sldId id="282" r:id="rId4"/>
    <p:sldId id="271" r:id="rId5"/>
    <p:sldId id="272" r:id="rId6"/>
    <p:sldId id="273" r:id="rId7"/>
    <p:sldId id="274" r:id="rId8"/>
    <p:sldId id="276" r:id="rId9"/>
    <p:sldId id="277" r:id="rId10"/>
    <p:sldId id="278" r:id="rId11"/>
    <p:sldId id="279" r:id="rId12"/>
    <p:sldId id="280" r:id="rId13"/>
    <p:sldId id="283" r:id="rId14"/>
    <p:sldId id="286" r:id="rId15"/>
    <p:sldId id="281" r:id="rId16"/>
    <p:sldId id="284" r:id="rId17"/>
    <p:sldId id="285" r:id="rId18"/>
    <p:sldId id="287" r:id="rId19"/>
    <p:sldId id="259" r:id="rId20"/>
  </p:sldIdLst>
  <p:sldSz cx="9144000" cy="5143500" type="screen16x9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28">
          <p15:clr>
            <a:srgbClr val="A4A3A4"/>
          </p15:clr>
        </p15:guide>
        <p15:guide id="2" orient="horz" pos="106">
          <p15:clr>
            <a:srgbClr val="A4A3A4"/>
          </p15:clr>
        </p15:guide>
        <p15:guide id="3" orient="horz" pos="2811">
          <p15:clr>
            <a:srgbClr val="A4A3A4"/>
          </p15:clr>
        </p15:guide>
        <p15:guide id="4" pos="391">
          <p15:clr>
            <a:srgbClr val="A4A3A4"/>
          </p15:clr>
        </p15:guide>
        <p15:guide id="5" pos="56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9C35"/>
    <a:srgbClr val="FFFFFF"/>
    <a:srgbClr val="34B233"/>
    <a:srgbClr val="000000"/>
    <a:srgbClr val="292929"/>
    <a:srgbClr val="D5D2CA"/>
    <a:srgbClr val="005172"/>
    <a:srgbClr val="6A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8034E78-7F5D-4C2E-B375-FC64B27BC917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202B0CA-FC54-4496-8BCA-5EF66A818D29}" styleName="Stijl, donker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Stijl, gemiddeld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Stijl, gemiddeld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Stijl, gemiddeld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Stijl, gemiddeld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ijl, gemiddeld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 showGuides="1">
      <p:cViewPr varScale="1">
        <p:scale>
          <a:sx n="134" d="100"/>
          <a:sy n="134" d="100"/>
        </p:scale>
        <p:origin x="126" y="174"/>
      </p:cViewPr>
      <p:guideLst>
        <p:guide orient="horz" pos="928"/>
        <p:guide orient="horz" pos="106"/>
        <p:guide orient="horz" pos="2811"/>
        <p:guide pos="391"/>
        <p:guide pos="56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FC83C-B988-4A9E-9713-F559C31F4362}" type="datetimeFigureOut">
              <a:rPr lang="nl-NL" smtClean="0"/>
              <a:t>5-12-2022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45D2F-C69D-4D90-B22B-9B2DC58DBD5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4121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14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67564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553175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4959012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364849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Tijdelijke aanduiding voor tekst 21"/>
          <p:cNvSpPr>
            <a:spLocks noGrp="1"/>
          </p:cNvSpPr>
          <p:nvPr>
            <p:ph type="body" sz="quarter" idx="20"/>
          </p:nvPr>
        </p:nvSpPr>
        <p:spPr>
          <a:xfrm>
            <a:off x="505856" y="1234871"/>
            <a:ext cx="8385731" cy="330620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9" name="Tijdelijke aanduiding voor tekst 21"/>
          <p:cNvSpPr>
            <a:spLocks noGrp="1"/>
          </p:cNvSpPr>
          <p:nvPr>
            <p:ph type="body" sz="quarter" idx="21"/>
          </p:nvPr>
        </p:nvSpPr>
        <p:spPr>
          <a:xfrm>
            <a:off x="505856" y="1648186"/>
            <a:ext cx="8385731" cy="330620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9833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rectangula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504000" y="1368000"/>
            <a:ext cx="3874036" cy="3091979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561600" y="169210"/>
            <a:ext cx="3816000" cy="987200"/>
          </a:xfrm>
        </p:spPr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4607588" y="170100"/>
            <a:ext cx="4284000" cy="4284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0723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20713" y="1473201"/>
            <a:ext cx="2556000" cy="1980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3478944" y="1473201"/>
            <a:ext cx="2556000" cy="1980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6337175" y="1473201"/>
            <a:ext cx="2556000" cy="1980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14" name="Titel 1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15" name="Tijdelijke aanduiding voor tekst 21"/>
          <p:cNvSpPr>
            <a:spLocks noGrp="1"/>
          </p:cNvSpPr>
          <p:nvPr>
            <p:ph type="body" sz="quarter" idx="20"/>
          </p:nvPr>
        </p:nvSpPr>
        <p:spPr>
          <a:xfrm>
            <a:off x="505856" y="3507017"/>
            <a:ext cx="2673132" cy="95544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7" name="Tijdelijke aanduiding voor tekst 21"/>
          <p:cNvSpPr>
            <a:spLocks noGrp="1"/>
          </p:cNvSpPr>
          <p:nvPr>
            <p:ph type="body" sz="quarter" idx="26"/>
          </p:nvPr>
        </p:nvSpPr>
        <p:spPr>
          <a:xfrm>
            <a:off x="6215589" y="3507854"/>
            <a:ext cx="2673132" cy="95544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8" name="Tijdelijke aanduiding voor tekst 21"/>
          <p:cNvSpPr>
            <a:spLocks noGrp="1"/>
          </p:cNvSpPr>
          <p:nvPr>
            <p:ph type="body" sz="quarter" idx="27"/>
          </p:nvPr>
        </p:nvSpPr>
        <p:spPr>
          <a:xfrm>
            <a:off x="3364454" y="3507854"/>
            <a:ext cx="2673132" cy="95544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1031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 with 2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20713" y="1473201"/>
            <a:ext cx="4059604" cy="2987862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474463"/>
            <a:ext cx="4060800" cy="298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627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18745" y="1107712"/>
            <a:ext cx="8274430" cy="334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78015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ectangula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15950" y="166688"/>
            <a:ext cx="4032000" cy="42903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59588" y="166688"/>
            <a:ext cx="4032000" cy="428966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04470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gray">
          <a:xfrm>
            <a:off x="1" y="0"/>
            <a:ext cx="9143999" cy="51435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 bwMode="white">
          <a:xfrm>
            <a:off x="561600" y="172641"/>
            <a:ext cx="8330400" cy="576832"/>
          </a:xfrm>
          <a:noFill/>
          <a:ln w="0">
            <a:gradFill>
              <a:gsLst>
                <a:gs pos="0">
                  <a:schemeClr val="bg1"/>
                </a:gs>
                <a:gs pos="1000">
                  <a:schemeClr val="bg1">
                    <a:alpha val="0"/>
                  </a:schemeClr>
                </a:gs>
                <a:gs pos="99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Klik om de stijl te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628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1582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98238" y="1365481"/>
            <a:ext cx="8394937" cy="3092400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377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abel 4"/>
          <p:cNvSpPr>
            <a:spLocks noGrp="1"/>
          </p:cNvSpPr>
          <p:nvPr>
            <p:ph type="tbl" sz="quarter" idx="10"/>
          </p:nvPr>
        </p:nvSpPr>
        <p:spPr>
          <a:xfrm>
            <a:off x="620713" y="1473200"/>
            <a:ext cx="8272462" cy="29892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337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4598375" y="168357"/>
            <a:ext cx="4294800" cy="4294105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561600" y="169210"/>
            <a:ext cx="3816000" cy="987200"/>
          </a:xfrm>
        </p:spPr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6" name="Tijdelijke aanduiding voor afbeelding 24"/>
          <p:cNvSpPr>
            <a:spLocks noGrp="1"/>
          </p:cNvSpPr>
          <p:nvPr>
            <p:ph type="pic" sz="quarter" idx="19" hasCustomPrompt="1"/>
          </p:nvPr>
        </p:nvSpPr>
        <p:spPr>
          <a:xfrm>
            <a:off x="2293449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9" name="Tijdelijke aanduiding voor afbeelding 24"/>
          <p:cNvSpPr>
            <a:spLocks noGrp="1"/>
          </p:cNvSpPr>
          <p:nvPr>
            <p:ph type="pic" sz="quarter" idx="24" hasCustomPrompt="1"/>
          </p:nvPr>
        </p:nvSpPr>
        <p:spPr>
          <a:xfrm>
            <a:off x="3643126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0" name="Tijdelijke aanduiding voor afbeelding 24"/>
          <p:cNvSpPr>
            <a:spLocks noGrp="1"/>
          </p:cNvSpPr>
          <p:nvPr>
            <p:ph type="pic" sz="quarter" idx="25" hasCustomPrompt="1"/>
          </p:nvPr>
        </p:nvSpPr>
        <p:spPr>
          <a:xfrm>
            <a:off x="4992803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1" name="Tijdelijke aanduiding voor afbeelding 24"/>
          <p:cNvSpPr>
            <a:spLocks noGrp="1"/>
          </p:cNvSpPr>
          <p:nvPr>
            <p:ph type="pic" sz="quarter" idx="26" hasCustomPrompt="1"/>
          </p:nvPr>
        </p:nvSpPr>
        <p:spPr>
          <a:xfrm>
            <a:off x="6342480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2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504000" y="1368000"/>
            <a:ext cx="3874036" cy="3091979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450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83988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3301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561600" y="169210"/>
            <a:ext cx="3816000" cy="987200"/>
          </a:xfrm>
        </p:spPr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4598375" y="168357"/>
            <a:ext cx="4294800" cy="4294105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1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504000" y="1368000"/>
            <a:ext cx="3874036" cy="3091979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1264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4785800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049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8401" y="1474788"/>
            <a:ext cx="4051491" cy="298608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95017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791075" y="1364830"/>
            <a:ext cx="4102100" cy="3097633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540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4791075" y="1473200"/>
            <a:ext cx="4102100" cy="29892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839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5" name="Tijdelijke aanduiding voor SmartArt 7"/>
          <p:cNvSpPr>
            <a:spLocks noGrp="1"/>
          </p:cNvSpPr>
          <p:nvPr>
            <p:ph type="dgm" sz="quarter" idx="10"/>
          </p:nvPr>
        </p:nvSpPr>
        <p:spPr>
          <a:xfrm>
            <a:off x="493200" y="1368000"/>
            <a:ext cx="8398800" cy="3092400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0759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5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/>
          </p:cNvSpPr>
          <p:nvPr>
            <p:ph type="pic" sz="quarter" idx="16" hasCustomPrompt="1"/>
          </p:nvPr>
        </p:nvSpPr>
        <p:spPr>
          <a:xfrm>
            <a:off x="2293449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6" name="Tijdelijke aanduiding voor afbeelding 24"/>
          <p:cNvSpPr>
            <a:spLocks noGrp="1"/>
          </p:cNvSpPr>
          <p:nvPr>
            <p:ph type="pic" sz="quarter" idx="24" hasCustomPrompt="1"/>
          </p:nvPr>
        </p:nvSpPr>
        <p:spPr>
          <a:xfrm>
            <a:off x="3643126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7" name="Tijdelijke aanduiding voor afbeelding 24"/>
          <p:cNvSpPr>
            <a:spLocks noGrp="1"/>
          </p:cNvSpPr>
          <p:nvPr>
            <p:ph type="pic" sz="quarter" idx="25" hasCustomPrompt="1"/>
          </p:nvPr>
        </p:nvSpPr>
        <p:spPr>
          <a:xfrm>
            <a:off x="4992803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8" name="Tijdelijke aanduiding voor afbeelding 24"/>
          <p:cNvSpPr>
            <a:spLocks noGrp="1"/>
          </p:cNvSpPr>
          <p:nvPr>
            <p:ph type="pic" sz="quarter" idx="26" hasCustomPrompt="1"/>
          </p:nvPr>
        </p:nvSpPr>
        <p:spPr>
          <a:xfrm>
            <a:off x="6342480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2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67564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553175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Tijdelijke aanduiding voor afbeelding 24"/>
          <p:cNvSpPr>
            <a:spLocks noGrp="1" noChangeAspect="1"/>
          </p:cNvSpPr>
          <p:nvPr>
            <p:ph type="pic" sz="quarter" idx="28"/>
          </p:nvPr>
        </p:nvSpPr>
        <p:spPr bwMode="auto">
          <a:xfrm>
            <a:off x="4959012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364849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Tijdelijke aanduiding voor tekst 21"/>
          <p:cNvSpPr>
            <a:spLocks noGrp="1"/>
          </p:cNvSpPr>
          <p:nvPr>
            <p:ph type="body" sz="quarter" idx="20"/>
          </p:nvPr>
        </p:nvSpPr>
        <p:spPr>
          <a:xfrm>
            <a:off x="505856" y="1234871"/>
            <a:ext cx="8385731" cy="330620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28" name="Tijdelijke aanduiding voor tekst 21"/>
          <p:cNvSpPr>
            <a:spLocks noGrp="1"/>
          </p:cNvSpPr>
          <p:nvPr>
            <p:ph type="body" sz="quarter" idx="21"/>
          </p:nvPr>
        </p:nvSpPr>
        <p:spPr>
          <a:xfrm>
            <a:off x="505856" y="1648186"/>
            <a:ext cx="8385731" cy="330620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451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561600" y="169210"/>
            <a:ext cx="8330400" cy="576832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</p:spPr>
        <p:txBody>
          <a:bodyPr vert="horz" wrap="square" lIns="18000" tIns="18000" rIns="91440" bIns="180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028" name="Tijdelijke aanduiding voor tekst 23"/>
          <p:cNvSpPr>
            <a:spLocks noGrp="1"/>
          </p:cNvSpPr>
          <p:nvPr>
            <p:ph type="body" idx="1"/>
          </p:nvPr>
        </p:nvSpPr>
        <p:spPr bwMode="auto">
          <a:xfrm>
            <a:off x="501567" y="1368000"/>
            <a:ext cx="8391607" cy="30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endParaRPr lang="en-GB" dirty="0"/>
          </a:p>
        </p:txBody>
      </p:sp>
      <p:sp>
        <p:nvSpPr>
          <p:cNvPr id="4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463600" y="4773600"/>
            <a:ext cx="468000" cy="123188"/>
          </a:xfrm>
          <a:prstGeom prst="rect">
            <a:avLst/>
          </a:prstGeom>
          <a:noFill/>
        </p:spPr>
        <p:txBody>
          <a:bodyPr wrap="square" tIns="0" rIns="36000" bIns="0" rtlCol="0">
            <a:noAutofit/>
          </a:bodyPr>
          <a:lstStyle>
            <a:lvl1pPr>
              <a:lnSpc>
                <a:spcPts val="900"/>
              </a:lnSpc>
              <a:defRPr lang="nl-NL" sz="800" smtClean="0">
                <a:latin typeface="Verdana" pitchFamily="34" charset="0"/>
              </a:defRPr>
            </a:lvl1pPr>
          </a:lstStyle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D49BF-C3FD-4A78-A152-52104FBB9EAA}"/>
              </a:ext>
            </a:extLst>
          </p:cNvPr>
          <p:cNvPicPr>
            <a:picLocks/>
          </p:cNvPicPr>
          <p:nvPr userDrawn="1"/>
        </p:nvPicPr>
        <p:blipFill>
          <a:blip r:embed="rId23"/>
          <a:stretch>
            <a:fillRect/>
          </a:stretch>
        </p:blipFill>
        <p:spPr bwMode="hidden"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7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68" r:id="rId8"/>
    <p:sldLayoutId id="2147483664" r:id="rId9"/>
    <p:sldLayoutId id="2147483653" r:id="rId10"/>
    <p:sldLayoutId id="2147483655" r:id="rId11"/>
    <p:sldLayoutId id="2147483656" r:id="rId12"/>
    <p:sldLayoutId id="2147483657" r:id="rId13"/>
    <p:sldLayoutId id="2147483659" r:id="rId14"/>
    <p:sldLayoutId id="2147483660" r:id="rId15"/>
    <p:sldLayoutId id="2147483661" r:id="rId16"/>
    <p:sldLayoutId id="2147483663" r:id="rId17"/>
    <p:sldLayoutId id="2147483665" r:id="rId18"/>
    <p:sldLayoutId id="2147483654" r:id="rId19"/>
    <p:sldLayoutId id="2147483666" r:id="rId20"/>
  </p:sldLayoutIdLst>
  <p:hf hdr="0" ftr="0" dt="0"/>
  <p:txStyles>
    <p:titleStyle>
      <a:lvl1pPr algn="l" rtl="0" fontAlgn="base">
        <a:lnSpc>
          <a:spcPts val="3200"/>
        </a:lnSpc>
        <a:spcBef>
          <a:spcPct val="0"/>
        </a:spcBef>
        <a:spcAft>
          <a:spcPct val="0"/>
        </a:spcAft>
        <a:defRPr sz="2600" kern="1200">
          <a:solidFill>
            <a:schemeClr val="bg2"/>
          </a:solidFill>
          <a:latin typeface="Verdana" pitchFamily="34" charset="0"/>
          <a:ea typeface="+mj-ea"/>
          <a:cs typeface="+mj-cs"/>
        </a:defRPr>
      </a:lvl1pPr>
      <a:lvl2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252413" indent="-252413" algn="l" rtl="0" fontAlgn="base">
        <a:lnSpc>
          <a:spcPts val="2400"/>
        </a:lnSpc>
        <a:spcBef>
          <a:spcPts val="1100"/>
        </a:spcBef>
        <a:spcAft>
          <a:spcPct val="0"/>
        </a:spcAft>
        <a:buClr>
          <a:schemeClr val="bg2"/>
        </a:buClr>
        <a:buSzPct val="140000"/>
        <a:buFont typeface="Wingdings" pitchFamily="2" charset="2"/>
        <a:buChar char="§"/>
        <a:defRPr sz="1800" kern="1200">
          <a:solidFill>
            <a:schemeClr val="bg2"/>
          </a:solidFill>
          <a:latin typeface="Verdana" pitchFamily="34" charset="0"/>
          <a:ea typeface="+mn-ea"/>
          <a:cs typeface="+mn-cs"/>
        </a:defRPr>
      </a:lvl1pPr>
      <a:lvl2pPr marL="982663" indent="-285750" algn="l" rtl="0" fontAlgn="base">
        <a:lnSpc>
          <a:spcPts val="2400"/>
        </a:lnSpc>
        <a:spcBef>
          <a:spcPts val="900"/>
        </a:spcBef>
        <a:spcAft>
          <a:spcPct val="0"/>
        </a:spcAft>
        <a:buClr>
          <a:schemeClr val="bg2"/>
        </a:buClr>
        <a:buSzPct val="115000"/>
        <a:buFont typeface="Verdana" pitchFamily="34" charset="0"/>
        <a:buChar char="●"/>
        <a:defRPr sz="1800" kern="1200">
          <a:solidFill>
            <a:schemeClr val="bg2"/>
          </a:solidFill>
          <a:latin typeface="Verdana" pitchFamily="34" charset="0"/>
          <a:ea typeface="+mn-ea"/>
          <a:cs typeface="+mn-cs"/>
        </a:defRPr>
      </a:lvl2pPr>
      <a:lvl3pPr marL="1879600" indent="-319088" algn="l" rtl="0" fontAlgn="base">
        <a:lnSpc>
          <a:spcPts val="2400"/>
        </a:lnSpc>
        <a:spcBef>
          <a:spcPts val="900"/>
        </a:spcBef>
        <a:spcAft>
          <a:spcPct val="0"/>
        </a:spcAft>
        <a:buSzPct val="115000"/>
        <a:buFont typeface="Verdana" pitchFamily="34" charset="0"/>
        <a:buChar char="●"/>
        <a:defRPr sz="1800" kern="1200">
          <a:solidFill>
            <a:schemeClr val="bg2"/>
          </a:solidFill>
          <a:latin typeface="Verdana" pitchFamily="34" charset="0"/>
          <a:ea typeface="+mn-ea"/>
          <a:cs typeface="+mn-cs"/>
        </a:defRPr>
      </a:lvl3pPr>
      <a:lvl4pPr marL="2692400" indent="-360363" algn="l" rtl="0" fontAlgn="base">
        <a:lnSpc>
          <a:spcPts val="2400"/>
        </a:lnSpc>
        <a:spcBef>
          <a:spcPts val="900"/>
        </a:spcBef>
        <a:spcAft>
          <a:spcPct val="0"/>
        </a:spcAft>
        <a:buSzPct val="115000"/>
        <a:buFont typeface="Verdana" pitchFamily="34" charset="0"/>
        <a:buChar char="●"/>
        <a:defRPr sz="1800" kern="1200" baseline="0">
          <a:solidFill>
            <a:schemeClr val="bg2"/>
          </a:solidFill>
          <a:latin typeface="Verdana" pitchFamily="34" charset="0"/>
          <a:ea typeface="+mn-ea"/>
          <a:cs typeface="+mn-cs"/>
        </a:defRPr>
      </a:lvl4pPr>
      <a:lvl5pPr marL="3405188" indent="-352425" algn="l" rtl="0" fontAlgn="base">
        <a:lnSpc>
          <a:spcPts val="2400"/>
        </a:lnSpc>
        <a:spcBef>
          <a:spcPts val="900"/>
        </a:spcBef>
        <a:spcAft>
          <a:spcPct val="0"/>
        </a:spcAft>
        <a:buSzPct val="115000"/>
        <a:buFont typeface="Verdana" pitchFamily="34" charset="0"/>
        <a:buChar char="●"/>
        <a:defRPr sz="1800" kern="1200">
          <a:solidFill>
            <a:schemeClr val="bg2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5.png"/><Relationship Id="rId7" Type="http://schemas.openxmlformats.org/officeDocument/2006/relationships/image" Target="../media/image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openxmlformats.org/officeDocument/2006/relationships/image" Target="../media/image36.pn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5.png"/><Relationship Id="rId17" Type="http://schemas.microsoft.com/office/2007/relationships/hdphoto" Target="../media/hdphoto8.wdp"/><Relationship Id="rId2" Type="http://schemas.openxmlformats.org/officeDocument/2006/relationships/image" Target="../media/image10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4.wdp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987200"/>
          </a:xfrm>
        </p:spPr>
        <p:txBody>
          <a:bodyPr/>
          <a:lstStyle/>
          <a:p>
            <a:r>
              <a:rPr lang="en-GB" dirty="0"/>
              <a:t>Research, trends and fisheries impact on Annex V species in the </a:t>
            </a:r>
            <a:r>
              <a:rPr lang="en-GB" dirty="0" err="1"/>
              <a:t>The</a:t>
            </a:r>
            <a:r>
              <a:rPr lang="en-GB" dirty="0"/>
              <a:t> Netherlands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8D15BD4-FFA1-410D-8453-07D97BC6B1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-7686" r="-4254"/>
          <a:stretch/>
        </p:blipFill>
        <p:spPr>
          <a:xfrm>
            <a:off x="0" y="2120875"/>
            <a:ext cx="5238750" cy="2340000"/>
          </a:xfrm>
        </p:spPr>
      </p:pic>
      <p:pic>
        <p:nvPicPr>
          <p:cNvPr id="14" name="Tijdelijke aanduiding voor afbeelding 13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-47" t="10231" r="6987"/>
          <a:stretch/>
        </p:blipFill>
        <p:spPr>
          <a:xfrm>
            <a:off x="4819650" y="3472156"/>
            <a:ext cx="4324350" cy="1544103"/>
          </a:xfrm>
        </p:spPr>
      </p:pic>
      <p:pic>
        <p:nvPicPr>
          <p:cNvPr id="13" name="Tijdelijke aanduiding voor afbeelding 12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l="5889" t="9084" r="22877" b="32563"/>
          <a:stretch/>
        </p:blipFill>
        <p:spPr>
          <a:xfrm>
            <a:off x="3834372" y="1643952"/>
            <a:ext cx="3204006" cy="1749743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i="1" dirty="0"/>
              <a:t>Freshwater fishes in the context of the EU Biodiversity Strategy</a:t>
            </a:r>
            <a:endParaRPr lang="en-GB" i="1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24-11-2022 </a:t>
            </a:r>
            <a:r>
              <a:rPr lang="en-GB" b="1" dirty="0"/>
              <a:t>Jacco van Rijssel</a:t>
            </a:r>
          </a:p>
        </p:txBody>
      </p:sp>
      <p:pic>
        <p:nvPicPr>
          <p:cNvPr id="16" name="Tijdelijke aanduiding voor afbeelding 15"/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rcRect/>
          <a:stretch/>
        </p:blipFill>
        <p:spPr>
          <a:xfrm>
            <a:off x="6733122" y="2302156"/>
            <a:ext cx="2340000" cy="1170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FED1D7-D89D-4C1A-8A63-A32E9BD42DBE}"/>
              </a:ext>
            </a:extLst>
          </p:cNvPr>
          <p:cNvSpPr txBox="1"/>
          <p:nvPr/>
        </p:nvSpPr>
        <p:spPr>
          <a:xfrm>
            <a:off x="212425" y="3621884"/>
            <a:ext cx="1048309" cy="28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800" dirty="0">
                <a:solidFill>
                  <a:schemeClr val="accent6"/>
                </a:solidFill>
                <a:latin typeface="Verdana" pitchFamily="34" charset="0"/>
              </a:rPr>
              <a:t>©</a:t>
            </a:r>
            <a:r>
              <a:rPr lang="en-GB" sz="800" dirty="0" err="1">
                <a:solidFill>
                  <a:schemeClr val="accent6"/>
                </a:solidFill>
                <a:latin typeface="Verdana" pitchFamily="34" charset="0"/>
              </a:rPr>
              <a:t>Jelger</a:t>
            </a:r>
            <a:r>
              <a:rPr lang="en-GB" sz="800" dirty="0">
                <a:solidFill>
                  <a:schemeClr val="accent6"/>
                </a:solidFill>
                <a:latin typeface="Verdana" pitchFamily="34" charset="0"/>
              </a:rPr>
              <a:t> Herder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FB0A96-739F-4FFE-8E4B-39EBCFCD9604}"/>
              </a:ext>
            </a:extLst>
          </p:cNvPr>
          <p:cNvSpPr txBox="1"/>
          <p:nvPr/>
        </p:nvSpPr>
        <p:spPr>
          <a:xfrm>
            <a:off x="6208967" y="4687545"/>
            <a:ext cx="1048309" cy="28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800" dirty="0">
                <a:solidFill>
                  <a:schemeClr val="accent6"/>
                </a:solidFill>
                <a:latin typeface="Verdana" pitchFamily="34" charset="0"/>
              </a:rPr>
              <a:t>©</a:t>
            </a:r>
            <a:r>
              <a:rPr lang="en-GB" sz="800" dirty="0" err="1">
                <a:solidFill>
                  <a:schemeClr val="accent6"/>
                </a:solidFill>
                <a:latin typeface="Verdana" pitchFamily="34" charset="0"/>
              </a:rPr>
              <a:t>Jelger</a:t>
            </a:r>
            <a:r>
              <a:rPr lang="en-GB" sz="800" dirty="0">
                <a:solidFill>
                  <a:schemeClr val="accent6"/>
                </a:solidFill>
                <a:latin typeface="Verdana" pitchFamily="34" charset="0"/>
              </a:rPr>
              <a:t> Herder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323696-6908-4597-82F0-B17B65471F40}"/>
              </a:ext>
            </a:extLst>
          </p:cNvPr>
          <p:cNvSpPr txBox="1"/>
          <p:nvPr/>
        </p:nvSpPr>
        <p:spPr>
          <a:xfrm>
            <a:off x="7493967" y="3185411"/>
            <a:ext cx="1048309" cy="28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800" dirty="0">
                <a:solidFill>
                  <a:schemeClr val="accent6"/>
                </a:solidFill>
                <a:latin typeface="Verdana" pitchFamily="34" charset="0"/>
              </a:rPr>
              <a:t>©</a:t>
            </a:r>
            <a:r>
              <a:rPr lang="en-GB" sz="800" dirty="0" err="1">
                <a:solidFill>
                  <a:schemeClr val="accent6"/>
                </a:solidFill>
                <a:latin typeface="Verdana" pitchFamily="34" charset="0"/>
              </a:rPr>
              <a:t>Jelger</a:t>
            </a:r>
            <a:r>
              <a:rPr lang="en-GB" sz="800" dirty="0">
                <a:solidFill>
                  <a:schemeClr val="accent6"/>
                </a:solidFill>
                <a:latin typeface="Verdana" pitchFamily="34" charset="0"/>
              </a:rPr>
              <a:t> Herder</a:t>
            </a:r>
          </a:p>
        </p:txBody>
      </p:sp>
    </p:spTree>
    <p:extLst>
      <p:ext uri="{BB962C8B-B14F-4D97-AF65-F5344CB8AC3E}">
        <p14:creationId xmlns:p14="http://schemas.microsoft.com/office/powerpoint/2010/main" val="1983885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777160-88D6-4688-A448-C058EA5B4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987200"/>
          </a:xfrm>
        </p:spPr>
        <p:txBody>
          <a:bodyPr/>
          <a:lstStyle/>
          <a:p>
            <a:r>
              <a:rPr lang="en-GB" sz="2400" dirty="0"/>
              <a:t>North Sea Houting (</a:t>
            </a:r>
            <a:r>
              <a:rPr lang="en-GB" sz="2400" i="1" dirty="0"/>
              <a:t>Coregonus oxyrinchus</a:t>
            </a:r>
            <a:r>
              <a:rPr lang="en-GB" sz="2400" dirty="0"/>
              <a:t>)</a:t>
            </a:r>
            <a:br>
              <a:rPr lang="en-GB" sz="2400" dirty="0"/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Annex II, IV, V? Annex III (Bern Convention)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49F33-4B6D-437D-B3B2-2C1FE09761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10</a:t>
            </a:fld>
            <a:endParaRPr lang="en-GB" dirty="0"/>
          </a:p>
        </p:txBody>
      </p:sp>
      <p:pic>
        <p:nvPicPr>
          <p:cNvPr id="7" name="Picture 12" descr="Vissoorten detail - Vissoorten - Vis &amp; water - Sportvisserij Nederland">
            <a:extLst>
              <a:ext uri="{FF2B5EF4-FFF2-40B4-BE49-F238E27FC236}">
                <a16:creationId xmlns:a16="http://schemas.microsoft.com/office/drawing/2014/main" id="{D090DABA-D13D-4416-95F7-ECE342F54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0" b="89790" l="3500" r="93000">
                        <a14:foregroundMark x1="10625" y1="52853" x2="10625" y2="52853"/>
                        <a14:foregroundMark x1="12000" y1="56456" x2="12000" y2="56456"/>
                        <a14:foregroundMark x1="7250" y1="54354" x2="7250" y2="54354"/>
                        <a14:foregroundMark x1="3625" y1="51952" x2="3625" y2="51952"/>
                        <a14:foregroundMark x1="6250" y1="56757" x2="6250" y2="56757"/>
                        <a14:foregroundMark x1="8000" y1="57357" x2="8000" y2="57357"/>
                        <a14:foregroundMark x1="12625" y1="60060" x2="12625" y2="60060"/>
                        <a14:foregroundMark x1="91250" y1="29429" x2="91250" y2="29429"/>
                        <a14:foregroundMark x1="91750" y1="53153" x2="91750" y2="53153"/>
                        <a14:foregroundMark x1="92250" y1="24925" x2="92250" y2="24925"/>
                        <a14:foregroundMark x1="93000" y1="54354" x2="93000" y2="54354"/>
                        <a14:foregroundMark x1="41875" y1="65766" x2="41875" y2="65766"/>
                        <a14:foregroundMark x1="37375" y1="66667" x2="37375" y2="66667"/>
                        <a14:foregroundMark x1="33250" y1="68468" x2="33250" y2="68468"/>
                        <a14:foregroundMark x1="32250" y1="68468" x2="32250" y2="68468"/>
                        <a14:foregroundMark x1="31625" y1="68468" x2="31625" y2="68468"/>
                        <a14:foregroundMark x1="29500" y1="68468" x2="29500" y2="68468"/>
                        <a14:foregroundMark x1="28625" y1="68468" x2="28625" y2="68468"/>
                        <a14:foregroundMark x1="28500" y1="69069" x2="28500" y2="69069"/>
                        <a14:foregroundMark x1="10875" y1="58559" x2="10875" y2="58559"/>
                        <a14:foregroundMark x1="10250" y1="58859" x2="10250" y2="58859"/>
                        <a14:foregroundMark x1="7625" y1="59760" x2="7625" y2="59760"/>
                        <a14:foregroundMark x1="14250" y1="63664" x2="14250" y2="63664"/>
                        <a14:foregroundMark x1="15625" y1="64565" x2="15625" y2="64565"/>
                        <a14:foregroundMark x1="17250" y1="65165" x2="17250" y2="65165"/>
                        <a14:foregroundMark x1="18750" y1="66366" x2="18750" y2="66366"/>
                        <a14:foregroundMark x1="20250" y1="67568" x2="20250" y2="67568"/>
                        <a14:foregroundMark x1="8625" y1="63664" x2="8625" y2="63664"/>
                        <a14:foregroundMark x1="29125" y1="69970" x2="29125" y2="69970"/>
                        <a14:foregroundMark x1="27750" y1="69670" x2="27750" y2="69670"/>
                        <a14:foregroundMark x1="25750" y1="69369" x2="25750" y2="69369"/>
                        <a14:foregroundMark x1="21625" y1="69069" x2="21625" y2="69069"/>
                        <a14:foregroundMark x1="33750" y1="71171" x2="5500" y2="61562"/>
                        <a14:backgroundMark x1="45000" y1="73273" x2="45000" y2="73273"/>
                        <a14:backgroundMark x1="36250" y1="73874" x2="36250" y2="73874"/>
                        <a14:backgroundMark x1="1375" y1="72673" x2="1375" y2="72673"/>
                        <a14:backgroundMark x1="2750" y1="64565" x2="2750" y2="64565"/>
                        <a14:backgroundMark x1="40625" y1="82583" x2="40625" y2="82583"/>
                        <a14:backgroundMark x1="78625" y1="22222" x2="78625" y2="22222"/>
                        <a14:backgroundMark x1="76375" y1="28228" x2="76375" y2="28228"/>
                        <a14:backgroundMark x1="7125" y1="67267" x2="7125" y2="67267"/>
                        <a14:backgroundMark x1="21750" y1="72973" x2="21750" y2="72973"/>
                        <a14:backgroundMark x1="15500" y1="70270" x2="15500" y2="70270"/>
                        <a14:backgroundMark x1="27000" y1="74174" x2="27000" y2="74174"/>
                        <a14:backgroundMark x1="27375" y1="73574" x2="27375" y2="73574"/>
                        <a14:backgroundMark x1="29000" y1="73574" x2="29000" y2="73574"/>
                        <a14:backgroundMark x1="32625" y1="73874" x2="32625" y2="73874"/>
                        <a14:backgroundMark x1="20625" y1="72072" x2="20625" y2="72072"/>
                        <a14:backgroundMark x1="7125" y1="65766" x2="7125" y2="65766"/>
                        <a14:backgroundMark x1="8250" y1="65766" x2="8250" y2="65766"/>
                        <a14:backgroundMark x1="10000" y1="66066" x2="10000" y2="66066"/>
                        <a14:backgroundMark x1="6625" y1="63964" x2="6625" y2="63964"/>
                        <a14:backgroundMark x1="7750" y1="64565" x2="7750" y2="64565"/>
                        <a14:backgroundMark x1="7875" y1="64264" x2="7875" y2="64264"/>
                        <a14:backgroundMark x1="8500" y1="65165" x2="8500" y2="65165"/>
                        <a14:backgroundMark x1="8375" y1="64865" x2="8375" y2="64865"/>
                        <a14:backgroundMark x1="20625" y1="69369" x2="20625" y2="693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808" y="174136"/>
            <a:ext cx="4227192" cy="175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4957D7-E228-4FFB-9A0F-2A4A781B8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55" y="1253794"/>
            <a:ext cx="4821558" cy="38572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F057A9-DF30-45F0-A83C-77C701BFF023}"/>
              </a:ext>
            </a:extLst>
          </p:cNvPr>
          <p:cNvSpPr txBox="1"/>
          <p:nvPr/>
        </p:nvSpPr>
        <p:spPr>
          <a:xfrm>
            <a:off x="5524500" y="1933704"/>
            <a:ext cx="3276600" cy="2159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i="1" dirty="0"/>
              <a:t>Coregonus oxyrinchus </a:t>
            </a:r>
            <a:r>
              <a:rPr lang="en-GB" sz="1400" dirty="0"/>
              <a:t>is genetically </a:t>
            </a:r>
            <a:r>
              <a:rPr lang="en-GB" b="1" i="1" u="sng" dirty="0"/>
              <a:t>not</a:t>
            </a:r>
            <a:r>
              <a:rPr lang="en-GB" dirty="0"/>
              <a:t> </a:t>
            </a:r>
            <a:r>
              <a:rPr lang="en-GB" sz="1400" dirty="0"/>
              <a:t>distinct from </a:t>
            </a:r>
            <a:r>
              <a:rPr lang="en-GB" sz="1400" i="1" dirty="0"/>
              <a:t>Coregonus </a:t>
            </a:r>
            <a:r>
              <a:rPr lang="en-GB" sz="1400" i="1" dirty="0" err="1"/>
              <a:t>lavaretus</a:t>
            </a:r>
            <a:endParaRPr lang="en-GB" sz="1400" i="1" dirty="0"/>
          </a:p>
          <a:p>
            <a:pPr>
              <a:lnSpc>
                <a:spcPts val="1800"/>
              </a:lnSpc>
            </a:pPr>
            <a:endParaRPr lang="en-GB" sz="1400" i="1" dirty="0">
              <a:latin typeface="Verdana" pitchFamily="34" charset="0"/>
            </a:endParaRPr>
          </a:p>
          <a:p>
            <a:pPr>
              <a:lnSpc>
                <a:spcPts val="1800"/>
              </a:lnSpc>
            </a:pPr>
            <a:r>
              <a:rPr lang="en-GB" sz="1400" dirty="0">
                <a:cs typeface="Calibri" panose="020F0502020204030204" pitchFamily="34" charset="0"/>
              </a:rPr>
              <a:t>So, North Sea Houting is the same as the “European whitefish”</a:t>
            </a:r>
          </a:p>
          <a:p>
            <a:pPr>
              <a:lnSpc>
                <a:spcPts val="1800"/>
              </a:lnSpc>
            </a:pPr>
            <a:endParaRPr lang="en-GB" sz="1400" dirty="0">
              <a:cs typeface="Calibri" panose="020F0502020204030204" pitchFamily="34" charset="0"/>
            </a:endParaRPr>
          </a:p>
          <a:p>
            <a:pPr>
              <a:lnSpc>
                <a:spcPts val="1800"/>
              </a:lnSpc>
            </a:pPr>
            <a:r>
              <a:rPr lang="en-GB" sz="1400" dirty="0">
                <a:cs typeface="Calibri" panose="020F0502020204030204" pitchFamily="34" charset="0"/>
              </a:rPr>
              <a:t>Annex should be adjusted accordingly after scientific publication (Kroes et al. in preparation).</a:t>
            </a:r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4F9E8EAD-1DF1-499C-B586-246F500F5673}"/>
              </a:ext>
            </a:extLst>
          </p:cNvPr>
          <p:cNvSpPr/>
          <p:nvPr/>
        </p:nvSpPr>
        <p:spPr>
          <a:xfrm>
            <a:off x="1704975" y="705087"/>
            <a:ext cx="342900" cy="295275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110766-3980-464F-B766-5E50C50DA604}"/>
              </a:ext>
            </a:extLst>
          </p:cNvPr>
          <p:cNvGrpSpPr/>
          <p:nvPr/>
        </p:nvGrpSpPr>
        <p:grpSpPr>
          <a:xfrm>
            <a:off x="5413621" y="1646556"/>
            <a:ext cx="3517979" cy="3464484"/>
            <a:chOff x="5413621" y="1646556"/>
            <a:chExt cx="3517979" cy="3464484"/>
          </a:xfrm>
        </p:grpSpPr>
        <p:pic>
          <p:nvPicPr>
            <p:cNvPr id="9" name="Picture 8" descr="Map&#10;&#10;Description automatically generated">
              <a:extLst>
                <a:ext uri="{FF2B5EF4-FFF2-40B4-BE49-F238E27FC236}">
                  <a16:creationId xmlns:a16="http://schemas.microsoft.com/office/drawing/2014/main" id="{800FFFDE-87B7-4ABA-BAF0-733F5F491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3621" y="1646556"/>
              <a:ext cx="3517979" cy="3464484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A2A64E0-10FB-4AA9-86F2-E8E939B7EBB7}"/>
                </a:ext>
              </a:extLst>
            </p:cNvPr>
            <p:cNvSpPr/>
            <p:nvPr/>
          </p:nvSpPr>
          <p:spPr>
            <a:xfrm>
              <a:off x="6120117" y="3903496"/>
              <a:ext cx="232880" cy="21445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388A1F0-076B-4D08-B012-343730F5A05A}"/>
                </a:ext>
              </a:extLst>
            </p:cNvPr>
            <p:cNvSpPr/>
            <p:nvPr/>
          </p:nvSpPr>
          <p:spPr>
            <a:xfrm>
              <a:off x="6084505" y="3607569"/>
              <a:ext cx="232880" cy="21445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2D31E96-CD1C-402D-9AA1-D7C057561509}"/>
                </a:ext>
              </a:extLst>
            </p:cNvPr>
            <p:cNvSpPr/>
            <p:nvPr/>
          </p:nvSpPr>
          <p:spPr>
            <a:xfrm>
              <a:off x="7209810" y="1954502"/>
              <a:ext cx="232880" cy="21445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6996344-BCF3-4E57-BEA7-B1EBB752259D}"/>
                </a:ext>
              </a:extLst>
            </p:cNvPr>
            <p:cNvSpPr/>
            <p:nvPr/>
          </p:nvSpPr>
          <p:spPr>
            <a:xfrm>
              <a:off x="7996602" y="4666374"/>
              <a:ext cx="232880" cy="21445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1F98259-C96F-4A14-B8AB-DC70B89F95C5}"/>
                </a:ext>
              </a:extLst>
            </p:cNvPr>
            <p:cNvSpPr/>
            <p:nvPr/>
          </p:nvSpPr>
          <p:spPr>
            <a:xfrm>
              <a:off x="8010890" y="3822938"/>
              <a:ext cx="232880" cy="21445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GB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87677B-9BDB-4A5E-8472-85D1B2EE3282}"/>
              </a:ext>
            </a:extLst>
          </p:cNvPr>
          <p:cNvGrpSpPr/>
          <p:nvPr/>
        </p:nvGrpSpPr>
        <p:grpSpPr>
          <a:xfrm>
            <a:off x="95250" y="1504879"/>
            <a:ext cx="7957228" cy="3464485"/>
            <a:chOff x="95250" y="1504879"/>
            <a:chExt cx="7957228" cy="34644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E85B5D-648C-46F8-925D-B30A0BBD8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250" y="1710654"/>
              <a:ext cx="5189292" cy="2594646"/>
            </a:xfrm>
            <a:prstGeom prst="rect">
              <a:avLst/>
            </a:prstGeom>
          </p:spPr>
        </p:pic>
        <p:pic>
          <p:nvPicPr>
            <p:cNvPr id="21" name="Picture 20" descr="Map&#10;&#10;Description automatically generated">
              <a:extLst>
                <a:ext uri="{FF2B5EF4-FFF2-40B4-BE49-F238E27FC236}">
                  <a16:creationId xmlns:a16="http://schemas.microsoft.com/office/drawing/2014/main" id="{9CDD85A5-B371-4A7F-88FC-CF7839CC1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38934" y="1504879"/>
              <a:ext cx="2313544" cy="34644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377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B8D40E-D476-487E-84FE-B0B27D12E5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Extinct in the Netherlands since 1885 (river “de </a:t>
            </a:r>
            <a:r>
              <a:rPr lang="en-GB" dirty="0" err="1"/>
              <a:t>Geul</a:t>
            </a:r>
            <a:r>
              <a:rPr lang="en-GB" dirty="0"/>
              <a:t>”, Limburg)</a:t>
            </a:r>
          </a:p>
          <a:p>
            <a:r>
              <a:rPr lang="en-GB" dirty="0"/>
              <a:t>River damming, increase of silt, pollution, unnatural discharge fluctuations and (spawning) habitat decrease</a:t>
            </a:r>
          </a:p>
          <a:p>
            <a:r>
              <a:rPr lang="en-GB" dirty="0"/>
              <a:t>Unsuccessful occasional stocking in </a:t>
            </a:r>
          </a:p>
          <a:p>
            <a:pPr marL="0" indent="0">
              <a:buNone/>
            </a:pPr>
            <a:r>
              <a:rPr lang="en-GB" dirty="0"/>
              <a:t>creeks and rivers (</a:t>
            </a:r>
            <a:r>
              <a:rPr lang="en-GB" dirty="0" err="1"/>
              <a:t>Keersop</a:t>
            </a:r>
            <a:r>
              <a:rPr lang="en-GB" dirty="0"/>
              <a:t> and </a:t>
            </a:r>
            <a:r>
              <a:rPr lang="en-GB" dirty="0" err="1"/>
              <a:t>Roer</a:t>
            </a:r>
            <a:r>
              <a:rPr lang="en-GB" dirty="0"/>
              <a:t>) </a:t>
            </a:r>
          </a:p>
          <a:p>
            <a:pPr marL="0" indent="0">
              <a:buNone/>
            </a:pPr>
            <a:r>
              <a:rPr lang="en-GB" dirty="0"/>
              <a:t>in the 1990s and 2000s</a:t>
            </a:r>
          </a:p>
          <a:p>
            <a:r>
              <a:rPr lang="en-GB" dirty="0"/>
              <a:t>Chances of reoccurrence are slim, </a:t>
            </a:r>
          </a:p>
          <a:p>
            <a:pPr marL="0" indent="0">
              <a:buNone/>
            </a:pPr>
            <a:r>
              <a:rPr lang="en-GB" dirty="0"/>
              <a:t>habitat needs to be restored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777160-88D6-4688-A448-C058EA5B4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987200"/>
          </a:xfrm>
        </p:spPr>
        <p:txBody>
          <a:bodyPr/>
          <a:lstStyle/>
          <a:p>
            <a:r>
              <a:rPr lang="en-GB" sz="2400" dirty="0"/>
              <a:t>European grayling (</a:t>
            </a:r>
            <a:r>
              <a:rPr lang="en-GB" sz="2400" i="1" dirty="0" err="1"/>
              <a:t>Thymallus</a:t>
            </a:r>
            <a:r>
              <a:rPr lang="en-GB" sz="2400" i="1" dirty="0"/>
              <a:t> </a:t>
            </a:r>
            <a:r>
              <a:rPr lang="en-GB" sz="2400" i="1" dirty="0" err="1"/>
              <a:t>thymallus</a:t>
            </a:r>
            <a:r>
              <a:rPr lang="en-GB" sz="2400" dirty="0"/>
              <a:t>)</a:t>
            </a:r>
            <a:br>
              <a:rPr lang="en-GB" sz="2400" dirty="0"/>
            </a:br>
            <a:r>
              <a:rPr lang="en-GB" sz="1400" dirty="0">
                <a:solidFill>
                  <a:srgbClr val="005172"/>
                </a:solidFill>
              </a:rPr>
              <a:t>Annex V, a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nnex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 III (Bern Convention)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49F33-4B6D-437D-B3B2-2C1FE09761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11</a:t>
            </a:fld>
            <a:endParaRPr lang="en-GB" dirty="0"/>
          </a:p>
        </p:txBody>
      </p:sp>
      <p:pic>
        <p:nvPicPr>
          <p:cNvPr id="6" name="Picture 16" descr="Vissoorten detail - Vissoorten - Vis &amp; water - Sportvisserij Nederland">
            <a:extLst>
              <a:ext uri="{FF2B5EF4-FFF2-40B4-BE49-F238E27FC236}">
                <a16:creationId xmlns:a16="http://schemas.microsoft.com/office/drawing/2014/main" id="{C0041DB3-6689-44F7-A9F3-A2DC35AC5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89458" l="1625" r="94625">
                        <a14:foregroundMark x1="8000" y1="54518" x2="8000" y2="54518"/>
                        <a14:foregroundMark x1="5375" y1="54819" x2="5375" y2="54819"/>
                        <a14:foregroundMark x1="1625" y1="51205" x2="1625" y2="51205"/>
                        <a14:foregroundMark x1="91250" y1="28313" x2="91250" y2="28313"/>
                        <a14:foregroundMark x1="92625" y1="58735" x2="92625" y2="58735"/>
                        <a14:foregroundMark x1="93250" y1="22289" x2="93250" y2="22289"/>
                        <a14:foregroundMark x1="94625" y1="61747" x2="94625" y2="61747"/>
                        <a14:foregroundMark x1="15000" y1="66566" x2="15000" y2="66566"/>
                        <a14:foregroundMark x1="16000" y1="66566" x2="16000" y2="66566"/>
                        <a14:foregroundMark x1="17000" y1="67470" x2="17000" y2="67470"/>
                        <a14:foregroundMark x1="18500" y1="67470" x2="18500" y2="67470"/>
                        <a14:foregroundMark x1="19375" y1="67470" x2="19375" y2="67470"/>
                        <a14:foregroundMark x1="20000" y1="68373" x2="20000" y2="68373"/>
                        <a14:foregroundMark x1="20875" y1="68976" x2="20875" y2="68976"/>
                        <a14:foregroundMark x1="22000" y1="69277" x2="22000" y2="69277"/>
                        <a14:foregroundMark x1="23125" y1="69880" x2="23125" y2="69880"/>
                        <a14:foregroundMark x1="24250" y1="70783" x2="24250" y2="70783"/>
                        <a14:foregroundMark x1="25500" y1="71084" x2="25500" y2="71084"/>
                        <a14:foregroundMark x1="26750" y1="71386" x2="26750" y2="71386"/>
                        <a14:foregroundMark x1="9000" y1="64759" x2="9000" y2="64759"/>
                        <a14:foregroundMark x1="7625" y1="64759" x2="7625" y2="64759"/>
                        <a14:foregroundMark x1="7000" y1="63855" x2="7000" y2="63855"/>
                        <a14:foregroundMark x1="6625" y1="63253" x2="6625" y2="63253"/>
                        <a14:foregroundMark x1="6125" y1="63253" x2="6125" y2="63253"/>
                        <a14:foregroundMark x1="5125" y1="62349" x2="5125" y2="62349"/>
                        <a14:foregroundMark x1="4625" y1="62349" x2="4625" y2="62349"/>
                        <a14:foregroundMark x1="53500" y1="68072" x2="53500" y2="68072"/>
                        <a14:foregroundMark x1="61625" y1="67470" x2="61625" y2="67470"/>
                        <a14:foregroundMark x1="59750" y1="67169" x2="59750" y2="67169"/>
                        <a14:foregroundMark x1="58625" y1="68675" x2="58625" y2="68675"/>
                        <a14:foregroundMark x1="56750" y1="69277" x2="56750" y2="69277"/>
                        <a14:foregroundMark x1="22375" y1="70783" x2="22375" y2="70783"/>
                        <a14:foregroundMark x1="21375" y1="70482" x2="21375" y2="70482"/>
                        <a14:foregroundMark x1="20375" y1="70482" x2="20375" y2="70482"/>
                        <a14:foregroundMark x1="14500" y1="67169" x2="14500" y2="67169"/>
                        <a14:foregroundMark x1="12250" y1="67771" x2="12250" y2="67771"/>
                        <a14:foregroundMark x1="10375" y1="67470" x2="10375" y2="67470"/>
                        <a14:foregroundMark x1="8125" y1="66265" x2="8125" y2="66265"/>
                        <a14:backgroundMark x1="24875" y1="72590" x2="24875" y2="72590"/>
                        <a14:backgroundMark x1="18375" y1="71687" x2="18375" y2="71687"/>
                        <a14:backgroundMark x1="51750" y1="72590" x2="51750" y2="72590"/>
                        <a14:backgroundMark x1="18875" y1="70783" x2="18875" y2="70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352" y="262388"/>
            <a:ext cx="3059916" cy="126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F6B6B6-5403-4B76-8FB0-2D16C1740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600" y="2499173"/>
            <a:ext cx="3835399" cy="264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B8D40E-D476-487E-84FE-B0B27D12E5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777160-88D6-4688-A448-C058EA5B4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987200"/>
          </a:xfrm>
        </p:spPr>
        <p:txBody>
          <a:bodyPr/>
          <a:lstStyle/>
          <a:p>
            <a:r>
              <a:rPr lang="en-GB" sz="2400" dirty="0"/>
              <a:t>European sturgeon (</a:t>
            </a:r>
            <a:r>
              <a:rPr lang="en-GB" sz="2400" i="1" dirty="0"/>
              <a:t>Acipenser </a:t>
            </a:r>
            <a:r>
              <a:rPr lang="en-GB" sz="2400" i="1" dirty="0" err="1"/>
              <a:t>sturio</a:t>
            </a:r>
            <a:r>
              <a:rPr lang="en-GB" sz="2400" dirty="0"/>
              <a:t>)</a:t>
            </a:r>
            <a:br>
              <a:rPr lang="en-GB" sz="2400" dirty="0"/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Annex II, IV, Annex II (Bern Convention)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49F33-4B6D-437D-B3B2-2C1FE09761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12</a:t>
            </a:fld>
            <a:endParaRPr lang="en-GB" dirty="0"/>
          </a:p>
        </p:txBody>
      </p:sp>
      <p:pic>
        <p:nvPicPr>
          <p:cNvPr id="7" name="Picture 14" descr="WoRMS - World Register of Marine Species - Photogallery">
            <a:extLst>
              <a:ext uri="{FF2B5EF4-FFF2-40B4-BE49-F238E27FC236}">
                <a16:creationId xmlns:a16="http://schemas.microsoft.com/office/drawing/2014/main" id="{9C6EDAE6-8C4E-49D3-ABA7-48CE19DA4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4" b="89916" l="3429" r="95429">
                        <a14:foregroundMark x1="7714" y1="57983" x2="7714" y2="57983"/>
                        <a14:foregroundMark x1="3429" y1="58824" x2="3429" y2="58824"/>
                        <a14:foregroundMark x1="91857" y1="44118" x2="91857" y2="44118"/>
                        <a14:foregroundMark x1="95429" y1="37815" x2="95429" y2="37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295" y="0"/>
            <a:ext cx="4804631" cy="16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B75C01-0474-49D3-8E7D-F086AA451F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9" t="10403" r="2468" b="2733"/>
          <a:stretch/>
        </p:blipFill>
        <p:spPr>
          <a:xfrm>
            <a:off x="5841560" y="1603612"/>
            <a:ext cx="3091958" cy="17025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DB2246-7BE1-41DE-8062-1914F72BB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016" y="1284997"/>
            <a:ext cx="5532946" cy="27433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AF8FAF-2B22-4C35-BCBE-05F893A44335}"/>
              </a:ext>
            </a:extLst>
          </p:cNvPr>
          <p:cNvSpPr txBox="1"/>
          <p:nvPr/>
        </p:nvSpPr>
        <p:spPr>
          <a:xfrm>
            <a:off x="5578498" y="4822934"/>
            <a:ext cx="4907499" cy="302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000" dirty="0">
                <a:latin typeface="Verdana" pitchFamily="34" charset="0"/>
              </a:rPr>
              <a:t>Figures courtesy of Niels </a:t>
            </a:r>
            <a:r>
              <a:rPr lang="en-GB" sz="1000" dirty="0" err="1">
                <a:latin typeface="Verdana" pitchFamily="34" charset="0"/>
              </a:rPr>
              <a:t>Brevé</a:t>
            </a:r>
            <a:r>
              <a:rPr lang="en-GB" sz="1000" dirty="0">
                <a:latin typeface="Verdana" pitchFamily="34" charset="0"/>
              </a:rPr>
              <a:t>, </a:t>
            </a:r>
            <a:r>
              <a:rPr lang="en-GB" sz="1000" dirty="0" err="1">
                <a:latin typeface="Verdana" pitchFamily="34" charset="0"/>
              </a:rPr>
              <a:t>Brevé</a:t>
            </a:r>
            <a:r>
              <a:rPr lang="en-GB" sz="1000" b="1" dirty="0">
                <a:latin typeface="Verdana" pitchFamily="34" charset="0"/>
              </a:rPr>
              <a:t> </a:t>
            </a:r>
            <a:r>
              <a:rPr lang="en-GB" sz="1000" dirty="0">
                <a:latin typeface="Verdana" pitchFamily="34" charset="0"/>
              </a:rPr>
              <a:t>et al. (2022)</a:t>
            </a:r>
          </a:p>
        </p:txBody>
      </p:sp>
    </p:spTree>
    <p:extLst>
      <p:ext uri="{BB962C8B-B14F-4D97-AF65-F5344CB8AC3E}">
        <p14:creationId xmlns:p14="http://schemas.microsoft.com/office/powerpoint/2010/main" val="289893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1130FC-B6FD-46B1-8FE6-EDF256DDC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2" t="8206" r="78281" b="25177"/>
          <a:stretch/>
        </p:blipFill>
        <p:spPr>
          <a:xfrm>
            <a:off x="5442931" y="1764043"/>
            <a:ext cx="2945523" cy="30924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B8D40E-D476-487E-84FE-B0B27D12E5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2012, 2015 &amp; 2023 experimental stocking of tagged juveniles in the Rhine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777160-88D6-4688-A448-C058EA5B4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987200"/>
          </a:xfrm>
        </p:spPr>
        <p:txBody>
          <a:bodyPr/>
          <a:lstStyle/>
          <a:p>
            <a:r>
              <a:rPr lang="en-GB" sz="2400" dirty="0"/>
              <a:t>European sturgeon (</a:t>
            </a:r>
            <a:r>
              <a:rPr lang="en-GB" sz="2400" i="1" dirty="0"/>
              <a:t>Acipenser </a:t>
            </a:r>
            <a:r>
              <a:rPr lang="en-GB" sz="2400" i="1" dirty="0" err="1"/>
              <a:t>sturio</a:t>
            </a:r>
            <a:r>
              <a:rPr lang="en-GB" sz="2400" dirty="0"/>
              <a:t>)</a:t>
            </a:r>
            <a:br>
              <a:rPr lang="en-GB" sz="2400" dirty="0"/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Annex II, IV, Annex II (Bern Convention)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49F33-4B6D-437D-B3B2-2C1FE09761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13</a:t>
            </a:fld>
            <a:endParaRPr lang="en-GB" dirty="0"/>
          </a:p>
        </p:txBody>
      </p:sp>
      <p:pic>
        <p:nvPicPr>
          <p:cNvPr id="7" name="Picture 14" descr="WoRMS - World Register of Marine Species - Photogallery">
            <a:extLst>
              <a:ext uri="{FF2B5EF4-FFF2-40B4-BE49-F238E27FC236}">
                <a16:creationId xmlns:a16="http://schemas.microsoft.com/office/drawing/2014/main" id="{9C6EDAE6-8C4E-49D3-ABA7-48CE19DA4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4" b="89916" l="3429" r="95429">
                        <a14:foregroundMark x1="7714" y1="57983" x2="7714" y2="57983"/>
                        <a14:foregroundMark x1="3429" y1="58824" x2="3429" y2="58824"/>
                        <a14:foregroundMark x1="91857" y1="44118" x2="91857" y2="44118"/>
                        <a14:foregroundMark x1="95429" y1="37815" x2="95429" y2="37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295" y="0"/>
            <a:ext cx="4804631" cy="16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3">
            <a:extLst>
              <a:ext uri="{FF2B5EF4-FFF2-40B4-BE49-F238E27FC236}">
                <a16:creationId xmlns:a16="http://schemas.microsoft.com/office/drawing/2014/main" id="{45742CB1-FF5B-4AA7-9B49-98BCF6C0CEF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022" y="2029357"/>
            <a:ext cx="3764214" cy="253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045144-883B-4B22-BDA9-F87700AEF05D}"/>
              </a:ext>
            </a:extLst>
          </p:cNvPr>
          <p:cNvSpPr txBox="1"/>
          <p:nvPr/>
        </p:nvSpPr>
        <p:spPr>
          <a:xfrm>
            <a:off x="5578498" y="4822934"/>
            <a:ext cx="4907499" cy="302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000" dirty="0">
                <a:latin typeface="Verdana" pitchFamily="34" charset="0"/>
              </a:rPr>
              <a:t>Figures courtesy of Niels </a:t>
            </a:r>
            <a:r>
              <a:rPr lang="en-GB" sz="1000" dirty="0" err="1">
                <a:latin typeface="Verdana" pitchFamily="34" charset="0"/>
              </a:rPr>
              <a:t>Brevé</a:t>
            </a:r>
            <a:r>
              <a:rPr lang="en-GB" sz="1000" dirty="0">
                <a:latin typeface="Verdana" pitchFamily="34" charset="0"/>
              </a:rPr>
              <a:t>, </a:t>
            </a:r>
            <a:r>
              <a:rPr lang="en-GB" sz="1000" dirty="0" err="1">
                <a:latin typeface="Verdana" pitchFamily="34" charset="0"/>
              </a:rPr>
              <a:t>Brevé</a:t>
            </a:r>
            <a:r>
              <a:rPr lang="en-GB" sz="1000" b="1" dirty="0">
                <a:latin typeface="Verdana" pitchFamily="34" charset="0"/>
              </a:rPr>
              <a:t> </a:t>
            </a:r>
            <a:r>
              <a:rPr lang="en-GB" sz="1000" dirty="0">
                <a:latin typeface="Verdana" pitchFamily="34" charset="0"/>
              </a:rPr>
              <a:t>et al. (2022)</a:t>
            </a:r>
          </a:p>
        </p:txBody>
      </p:sp>
    </p:spTree>
    <p:extLst>
      <p:ext uri="{BB962C8B-B14F-4D97-AF65-F5344CB8AC3E}">
        <p14:creationId xmlns:p14="http://schemas.microsoft.com/office/powerpoint/2010/main" val="72333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67A38-6DA2-4D37-98AA-3A1E180DC4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200" y="848305"/>
            <a:ext cx="8398800" cy="3092400"/>
          </a:xfrm>
        </p:spPr>
        <p:txBody>
          <a:bodyPr/>
          <a:lstStyle/>
          <a:p>
            <a:r>
              <a:rPr lang="en-GB" dirty="0"/>
              <a:t>Historically: overfishing, dams, loss of (spawning)habitat, pollution</a:t>
            </a:r>
          </a:p>
          <a:p>
            <a:r>
              <a:rPr lang="en-GB" dirty="0"/>
              <a:t>Causes for recent decline/non recovery</a:t>
            </a:r>
          </a:p>
          <a:p>
            <a:pPr lvl="1"/>
            <a:r>
              <a:rPr lang="en-GB" dirty="0"/>
              <a:t>Short answer: We don’t know</a:t>
            </a:r>
          </a:p>
          <a:p>
            <a:pPr lvl="2"/>
            <a:r>
              <a:rPr lang="en-GB" dirty="0"/>
              <a:t>Atlantic salmon </a:t>
            </a:r>
            <a:r>
              <a:rPr lang="en-GB" dirty="0">
                <a:sym typeface="Wingdings" panose="05000000000000000000" pitchFamily="2" charset="2"/>
              </a:rPr>
              <a:t> IUU fishing?, climate change?, too little spawning habitat reachable? European catfish/cormorant predation? Genetically unsuitable stockings?</a:t>
            </a:r>
          </a:p>
          <a:p>
            <a:pPr lvl="2"/>
            <a:r>
              <a:rPr lang="en-GB" dirty="0">
                <a:sym typeface="Wingdings" panose="05000000000000000000" pitchFamily="2" charset="2"/>
              </a:rPr>
              <a:t>European barbel  unnatural fluctuations discharge?, European catfish predation?, invasive species?</a:t>
            </a:r>
          </a:p>
          <a:p>
            <a:pPr marL="1560512" lvl="2" indent="0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E97EFB-6BBE-4811-8310-0695FAD30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Causes for decline or non recovery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ACF91-B3FC-4CF5-BCFB-B787ECEB3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14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B029AC-A643-4497-8775-3E6E0EBA7985}"/>
              </a:ext>
            </a:extLst>
          </p:cNvPr>
          <p:cNvSpPr txBox="1"/>
          <p:nvPr/>
        </p:nvSpPr>
        <p:spPr>
          <a:xfrm>
            <a:off x="493200" y="4295195"/>
            <a:ext cx="74798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dirty="0">
                <a:latin typeface="Verdana" pitchFamily="34" charset="0"/>
              </a:rPr>
              <a:t>Bycatch of </a:t>
            </a:r>
            <a:r>
              <a:rPr lang="en-GB" dirty="0" err="1">
                <a:latin typeface="Verdana" pitchFamily="34" charset="0"/>
              </a:rPr>
              <a:t>commerical</a:t>
            </a:r>
            <a:r>
              <a:rPr lang="en-GB" dirty="0">
                <a:latin typeface="Verdana" pitchFamily="34" charset="0"/>
              </a:rPr>
              <a:t> fisheries seems not a (major) issue</a:t>
            </a:r>
          </a:p>
        </p:txBody>
      </p:sp>
    </p:spTree>
    <p:extLst>
      <p:ext uri="{BB962C8B-B14F-4D97-AF65-F5344CB8AC3E}">
        <p14:creationId xmlns:p14="http://schemas.microsoft.com/office/powerpoint/2010/main" val="370794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A095E5-E3D7-47F2-9F22-0BC31139D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82" y="167754"/>
            <a:ext cx="8330400" cy="576832"/>
          </a:xfrm>
        </p:spPr>
        <p:txBody>
          <a:bodyPr/>
          <a:lstStyle/>
          <a:p>
            <a:r>
              <a:rPr lang="en-GB" dirty="0"/>
              <a:t>Commercial fisheries impact (yearly bycatch)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EE39-3AC9-451C-BB00-362444BC8A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987167" y="4779194"/>
            <a:ext cx="468000" cy="123188"/>
          </a:xfrm>
        </p:spPr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15</a:t>
            </a:fld>
            <a:endParaRPr lang="en-GB" dirty="0"/>
          </a:p>
        </p:txBody>
      </p:sp>
      <p:pic>
        <p:nvPicPr>
          <p:cNvPr id="5" name="Picture 2" descr="Fint">
            <a:extLst>
              <a:ext uri="{FF2B5EF4-FFF2-40B4-BE49-F238E27FC236}">
                <a16:creationId xmlns:a16="http://schemas.microsoft.com/office/drawing/2014/main" id="{B62389B9-37E8-4C48-B9E7-F640B254AD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000" b="70000" l="6833" r="94167">
                        <a14:foregroundMark x1="90833" y1="48750" x2="90833" y2="48750"/>
                        <a14:foregroundMark x1="94167" y1="54250" x2="94167" y2="54250"/>
                        <a14:foregroundMark x1="9167" y1="64750" x2="9167" y2="64750"/>
                        <a14:foregroundMark x1="6833" y1="45250" x2="6833" y2="45250"/>
                        <a14:foregroundMark x1="6667" y1="69000" x2="6667" y2="6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80" b="24750"/>
          <a:stretch/>
        </p:blipFill>
        <p:spPr bwMode="auto">
          <a:xfrm flipH="1">
            <a:off x="543190" y="495656"/>
            <a:ext cx="3364735" cy="115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93140D-FD13-40E1-93A5-89DC830420E2}"/>
              </a:ext>
            </a:extLst>
          </p:cNvPr>
          <p:cNvSpPr txBox="1"/>
          <p:nvPr/>
        </p:nvSpPr>
        <p:spPr>
          <a:xfrm>
            <a:off x="1062373" y="1425784"/>
            <a:ext cx="2715191" cy="76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/>
              <a:t>Twaite shad (</a:t>
            </a:r>
            <a:r>
              <a:rPr lang="en-GB" sz="1400" i="1" dirty="0"/>
              <a:t>Alosa fallax</a:t>
            </a:r>
            <a:r>
              <a:rPr lang="en-GB" sz="1400" dirty="0"/>
              <a:t>)</a:t>
            </a:r>
          </a:p>
          <a:p>
            <a:pPr>
              <a:lnSpc>
                <a:spcPts val="1800"/>
              </a:lnSpc>
            </a:pPr>
            <a:endParaRPr lang="en-GB" sz="1400" dirty="0"/>
          </a:p>
          <a:p>
            <a:pPr>
              <a:lnSpc>
                <a:spcPts val="1800"/>
              </a:lnSpc>
            </a:pPr>
            <a:endParaRPr lang="en-GB" sz="1400" dirty="0" err="1">
              <a:latin typeface="Verdan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3F33C2-9604-4C0A-B004-C4C80C8A1790}"/>
              </a:ext>
            </a:extLst>
          </p:cNvPr>
          <p:cNvSpPr txBox="1"/>
          <p:nvPr/>
        </p:nvSpPr>
        <p:spPr>
          <a:xfrm>
            <a:off x="3858731" y="766826"/>
            <a:ext cx="3583347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Bycatch 1000s-100,000s in shrimp trawl fishery North Sea (“non-Dutch” juveniles), dependent on stock size, low survival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8806C8-2AD3-4BC2-BFC6-5F60C649E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15" b="89474" l="1847" r="95778">
                        <a14:foregroundMark x1="6332" y1="66165" x2="6332" y2="66165"/>
                        <a14:foregroundMark x1="1847" y1="69925" x2="1847" y2="69925"/>
                        <a14:foregroundMark x1="26913" y1="89474" x2="26913" y2="89474"/>
                        <a14:foregroundMark x1="88654" y1="61654" x2="88654" y2="61654"/>
                        <a14:foregroundMark x1="94195" y1="38346" x2="94195" y2="38346"/>
                        <a14:foregroundMark x1="95251" y1="75940" x2="95251" y2="75940"/>
                        <a14:foregroundMark x1="96042" y1="34586" x2="96042" y2="34586"/>
                        <a14:foregroundMark x1="41161" y1="6015" x2="41161" y2="60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588" y="1621398"/>
            <a:ext cx="2892900" cy="10151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B7D20F-598D-48B2-8421-8A1AE83EB149}"/>
              </a:ext>
            </a:extLst>
          </p:cNvPr>
          <p:cNvSpPr txBox="1"/>
          <p:nvPr/>
        </p:nvSpPr>
        <p:spPr>
          <a:xfrm>
            <a:off x="1026204" y="2574788"/>
            <a:ext cx="2715191" cy="53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/>
              <a:t>Allis shad (</a:t>
            </a:r>
            <a:r>
              <a:rPr lang="en-GB" sz="1400" i="1" dirty="0"/>
              <a:t>Alosa alosa</a:t>
            </a:r>
            <a:r>
              <a:rPr lang="en-GB" sz="1400" dirty="0"/>
              <a:t>)</a:t>
            </a:r>
          </a:p>
          <a:p>
            <a:pPr>
              <a:lnSpc>
                <a:spcPts val="1800"/>
              </a:lnSpc>
            </a:pPr>
            <a:endParaRPr lang="en-GB" sz="1400" dirty="0" err="1">
              <a:latin typeface="Verdan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696D2E-E79A-430B-A0BF-50B3B0D92B8B}"/>
              </a:ext>
            </a:extLst>
          </p:cNvPr>
          <p:cNvSpPr txBox="1"/>
          <p:nvPr/>
        </p:nvSpPr>
        <p:spPr>
          <a:xfrm>
            <a:off x="3858732" y="2052370"/>
            <a:ext cx="3032312" cy="302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0-few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1BD23D-BD7B-4361-8B54-AFB36775C341}"/>
              </a:ext>
            </a:extLst>
          </p:cNvPr>
          <p:cNvSpPr txBox="1"/>
          <p:nvPr/>
        </p:nvSpPr>
        <p:spPr>
          <a:xfrm>
            <a:off x="-253655" y="3264452"/>
            <a:ext cx="4223702" cy="51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6913" lvl="1" indent="0">
              <a:buNone/>
            </a:pPr>
            <a:r>
              <a:rPr lang="en-GB" sz="1400" dirty="0"/>
              <a:t>European river lamprey (</a:t>
            </a:r>
            <a:r>
              <a:rPr lang="en-GB" sz="1400" i="1" dirty="0"/>
              <a:t>Lampetra fluviatilis</a:t>
            </a:r>
            <a:r>
              <a:rPr lang="en-GB" sz="1400" dirty="0"/>
              <a:t>)</a:t>
            </a:r>
          </a:p>
          <a:p>
            <a:pPr>
              <a:lnSpc>
                <a:spcPts val="1800"/>
              </a:lnSpc>
            </a:pPr>
            <a:endParaRPr lang="en-GB" sz="1400" dirty="0" err="1">
              <a:latin typeface="Verdana" pitchFamily="34" charset="0"/>
            </a:endParaRPr>
          </a:p>
        </p:txBody>
      </p:sp>
      <p:pic>
        <p:nvPicPr>
          <p:cNvPr id="12" name="Picture 18" descr="Nature Today | Een vampier in het water: de rivierprik in de Grift">
            <a:extLst>
              <a:ext uri="{FF2B5EF4-FFF2-40B4-BE49-F238E27FC236}">
                <a16:creationId xmlns:a16="http://schemas.microsoft.com/office/drawing/2014/main" id="{3D301FFE-6DFB-4C75-8535-850FBA3C4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94" b="61057" l="8312" r="91558">
                        <a14:foregroundMark x1="91688" y1="55577" x2="91688" y2="55577"/>
                        <a14:foregroundMark x1="8312" y1="49119" x2="8312" y2="491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93" b="35324"/>
          <a:stretch/>
        </p:blipFill>
        <p:spPr bwMode="auto">
          <a:xfrm flipH="1">
            <a:off x="396082" y="2635342"/>
            <a:ext cx="3403982" cy="8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07FB54-29E5-4C62-946A-E45F64C1133E}"/>
              </a:ext>
            </a:extLst>
          </p:cNvPr>
          <p:cNvSpPr txBox="1"/>
          <p:nvPr/>
        </p:nvSpPr>
        <p:spPr>
          <a:xfrm>
            <a:off x="3858732" y="2849902"/>
            <a:ext cx="3032312" cy="53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100s-1000s in fyke fishery Lake IJsselmeer, high survival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00197F-698E-48B1-93E7-D3AEF56891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48" b="91852" l="2674" r="97594">
                        <a14:foregroundMark x1="7219" y1="67407" x2="7219" y2="67407"/>
                        <a14:foregroundMark x1="2941" y1="70370" x2="2941" y2="70370"/>
                        <a14:foregroundMark x1="44920" y1="85185" x2="44920" y2="85185"/>
                        <a14:foregroundMark x1="48663" y1="91852" x2="48663" y2="91852"/>
                        <a14:foregroundMark x1="91979" y1="77037" x2="91979" y2="77037"/>
                        <a14:foregroundMark x1="93583" y1="50370" x2="93583" y2="50370"/>
                        <a14:foregroundMark x1="97594" y1="45926" x2="97594" y2="45926"/>
                        <a14:foregroundMark x1="51872" y1="8148" x2="51872" y2="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791" y="3494939"/>
            <a:ext cx="2873697" cy="10372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D3FD9D-AAC4-4529-9E94-FF28A82A11D1}"/>
              </a:ext>
            </a:extLst>
          </p:cNvPr>
          <p:cNvSpPr txBox="1"/>
          <p:nvPr/>
        </p:nvSpPr>
        <p:spPr>
          <a:xfrm>
            <a:off x="790442" y="4410475"/>
            <a:ext cx="2715191" cy="53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/>
              <a:t>European barbel (</a:t>
            </a:r>
            <a:r>
              <a:rPr lang="en-GB" sz="1400" i="1" dirty="0"/>
              <a:t>Barbus barbus</a:t>
            </a:r>
            <a:r>
              <a:rPr lang="en-GB" sz="1400" dirty="0"/>
              <a:t>)</a:t>
            </a:r>
          </a:p>
          <a:p>
            <a:pPr>
              <a:lnSpc>
                <a:spcPts val="1800"/>
              </a:lnSpc>
            </a:pPr>
            <a:endParaRPr lang="en-GB" sz="1400" dirty="0" err="1">
              <a:latin typeface="Verdana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B0669F-6718-4C1D-99FE-DD01208AB153}"/>
              </a:ext>
            </a:extLst>
          </p:cNvPr>
          <p:cNvSpPr txBox="1"/>
          <p:nvPr/>
        </p:nvSpPr>
        <p:spPr>
          <a:xfrm>
            <a:off x="3858732" y="3945185"/>
            <a:ext cx="3032312" cy="76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No information, probably 10s-100s in gill net/seine fishery in rivers (guestimate)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1D94A3-9689-447E-BC59-F52F17DE88E5}"/>
              </a:ext>
            </a:extLst>
          </p:cNvPr>
          <p:cNvSpPr txBox="1"/>
          <p:nvPr/>
        </p:nvSpPr>
        <p:spPr>
          <a:xfrm>
            <a:off x="7496076" y="4840788"/>
            <a:ext cx="2460812" cy="302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000" dirty="0">
                <a:latin typeface="Verdana" pitchFamily="34" charset="0"/>
              </a:rPr>
              <a:t>van Rijssel et al. 2019</a:t>
            </a:r>
          </a:p>
        </p:txBody>
      </p:sp>
    </p:spTree>
    <p:extLst>
      <p:ext uri="{BB962C8B-B14F-4D97-AF65-F5344CB8AC3E}">
        <p14:creationId xmlns:p14="http://schemas.microsoft.com/office/powerpoint/2010/main" val="168729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3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A095E5-E3D7-47F2-9F22-0BC31139D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032" y="161059"/>
            <a:ext cx="8330400" cy="576832"/>
          </a:xfrm>
        </p:spPr>
        <p:txBody>
          <a:bodyPr/>
          <a:lstStyle/>
          <a:p>
            <a:r>
              <a:rPr lang="en-GB" dirty="0"/>
              <a:t>Commercial fisheries impact (yearly bycatch)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EE39-3AC9-451C-BB00-362444BC8A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972419" y="4779194"/>
            <a:ext cx="468000" cy="123188"/>
          </a:xfrm>
        </p:spPr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16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3F33C2-9604-4C0A-B004-C4C80C8A1790}"/>
              </a:ext>
            </a:extLst>
          </p:cNvPr>
          <p:cNvSpPr txBox="1"/>
          <p:nvPr/>
        </p:nvSpPr>
        <p:spPr>
          <a:xfrm>
            <a:off x="3843983" y="766826"/>
            <a:ext cx="3583347" cy="76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Bycatch 10,000s gill net fishery Lake IJsselmeer, low survival, despite that, population seems to increase still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07FB54-29E5-4C62-946A-E45F64C1133E}"/>
              </a:ext>
            </a:extLst>
          </p:cNvPr>
          <p:cNvSpPr txBox="1"/>
          <p:nvPr/>
        </p:nvSpPr>
        <p:spPr>
          <a:xfrm>
            <a:off x="3843984" y="1916022"/>
            <a:ext cx="3032312" cy="53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10s-100s, fyke fishery in Dutch Delta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B0669F-6718-4C1D-99FE-DD01208AB153}"/>
              </a:ext>
            </a:extLst>
          </p:cNvPr>
          <p:cNvSpPr txBox="1"/>
          <p:nvPr/>
        </p:nvSpPr>
        <p:spPr>
          <a:xfrm>
            <a:off x="3841158" y="2896206"/>
            <a:ext cx="3032312" cy="53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No information, probably 10s-100s in trawl fishery North Sea </a:t>
            </a:r>
          </a:p>
        </p:txBody>
      </p:sp>
      <p:pic>
        <p:nvPicPr>
          <p:cNvPr id="17" name="Picture 12" descr="Vissoorten detail - Vissoorten - Vis &amp; water - Sportvisserij Nederland">
            <a:extLst>
              <a:ext uri="{FF2B5EF4-FFF2-40B4-BE49-F238E27FC236}">
                <a16:creationId xmlns:a16="http://schemas.microsoft.com/office/drawing/2014/main" id="{9E4C6969-0428-48B8-9191-EEC6D32E5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0" b="89790" l="3500" r="93000">
                        <a14:foregroundMark x1="10625" y1="52853" x2="10625" y2="52853"/>
                        <a14:foregroundMark x1="12000" y1="56456" x2="12000" y2="56456"/>
                        <a14:foregroundMark x1="7250" y1="54354" x2="7250" y2="54354"/>
                        <a14:foregroundMark x1="3625" y1="51952" x2="3625" y2="51952"/>
                        <a14:foregroundMark x1="6250" y1="56757" x2="6250" y2="56757"/>
                        <a14:foregroundMark x1="8000" y1="57357" x2="8000" y2="57357"/>
                        <a14:foregroundMark x1="12625" y1="60060" x2="12625" y2="60060"/>
                        <a14:foregroundMark x1="91250" y1="29429" x2="91250" y2="29429"/>
                        <a14:foregroundMark x1="91750" y1="53153" x2="91750" y2="53153"/>
                        <a14:foregroundMark x1="92250" y1="24925" x2="92250" y2="24925"/>
                        <a14:foregroundMark x1="93000" y1="54354" x2="93000" y2="54354"/>
                        <a14:foregroundMark x1="41875" y1="65766" x2="41875" y2="65766"/>
                        <a14:foregroundMark x1="37375" y1="66667" x2="37375" y2="66667"/>
                        <a14:foregroundMark x1="33250" y1="68468" x2="33250" y2="68468"/>
                        <a14:foregroundMark x1="32250" y1="68468" x2="32250" y2="68468"/>
                        <a14:foregroundMark x1="31625" y1="68468" x2="31625" y2="68468"/>
                        <a14:foregroundMark x1="29500" y1="68468" x2="29500" y2="68468"/>
                        <a14:foregroundMark x1="28625" y1="68468" x2="28625" y2="68468"/>
                        <a14:foregroundMark x1="28500" y1="69069" x2="28500" y2="69069"/>
                        <a14:foregroundMark x1="10875" y1="58559" x2="10875" y2="58559"/>
                        <a14:foregroundMark x1="10250" y1="58859" x2="10250" y2="58859"/>
                        <a14:foregroundMark x1="7625" y1="59760" x2="7625" y2="59760"/>
                        <a14:foregroundMark x1="14250" y1="63664" x2="14250" y2="63664"/>
                        <a14:foregroundMark x1="15625" y1="64565" x2="15625" y2="64565"/>
                        <a14:foregroundMark x1="17250" y1="65165" x2="17250" y2="65165"/>
                        <a14:foregroundMark x1="18750" y1="66366" x2="18750" y2="66366"/>
                        <a14:foregroundMark x1="20250" y1="67568" x2="20250" y2="67568"/>
                        <a14:foregroundMark x1="8625" y1="63664" x2="8625" y2="63664"/>
                        <a14:foregroundMark x1="29125" y1="69970" x2="29125" y2="69970"/>
                        <a14:foregroundMark x1="27750" y1="69670" x2="27750" y2="69670"/>
                        <a14:foregroundMark x1="25750" y1="69369" x2="25750" y2="69369"/>
                        <a14:foregroundMark x1="21625" y1="69069" x2="21625" y2="69069"/>
                        <a14:foregroundMark x1="33750" y1="71171" x2="5500" y2="61562"/>
                        <a14:backgroundMark x1="45000" y1="73273" x2="45000" y2="73273"/>
                        <a14:backgroundMark x1="36250" y1="73874" x2="36250" y2="73874"/>
                        <a14:backgroundMark x1="1375" y1="72673" x2="1375" y2="72673"/>
                        <a14:backgroundMark x1="2750" y1="64565" x2="2750" y2="64565"/>
                        <a14:backgroundMark x1="40625" y1="82583" x2="40625" y2="82583"/>
                        <a14:backgroundMark x1="78625" y1="22222" x2="78625" y2="22222"/>
                        <a14:backgroundMark x1="76375" y1="28228" x2="76375" y2="28228"/>
                        <a14:backgroundMark x1="7125" y1="67267" x2="7125" y2="67267"/>
                        <a14:backgroundMark x1="21750" y1="72973" x2="21750" y2="72973"/>
                        <a14:backgroundMark x1="15500" y1="70270" x2="15500" y2="70270"/>
                        <a14:backgroundMark x1="27000" y1="74174" x2="27000" y2="74174"/>
                        <a14:backgroundMark x1="27375" y1="73574" x2="27375" y2="73574"/>
                        <a14:backgroundMark x1="29000" y1="73574" x2="29000" y2="73574"/>
                        <a14:backgroundMark x1="32625" y1="73874" x2="32625" y2="73874"/>
                        <a14:backgroundMark x1="20625" y1="72072" x2="20625" y2="72072"/>
                        <a14:backgroundMark x1="7125" y1="65766" x2="7125" y2="65766"/>
                        <a14:backgroundMark x1="8250" y1="65766" x2="8250" y2="65766"/>
                        <a14:backgroundMark x1="10000" y1="66066" x2="10000" y2="66066"/>
                        <a14:backgroundMark x1="6625" y1="63964" x2="6625" y2="63964"/>
                        <a14:backgroundMark x1="7750" y1="64565" x2="7750" y2="64565"/>
                        <a14:backgroundMark x1="7875" y1="64264" x2="7875" y2="64264"/>
                        <a14:backgroundMark x1="8500" y1="65165" x2="8500" y2="65165"/>
                        <a14:backgroundMark x1="8375" y1="64865" x2="8375" y2="64865"/>
                        <a14:backgroundMark x1="20625" y1="69369" x2="20625" y2="693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58" y="493526"/>
            <a:ext cx="3102070" cy="129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FFD30D-F913-4F2A-89DF-FB7F4302B7C4}"/>
              </a:ext>
            </a:extLst>
          </p:cNvPr>
          <p:cNvSpPr txBox="1"/>
          <p:nvPr/>
        </p:nvSpPr>
        <p:spPr>
          <a:xfrm>
            <a:off x="-29063" y="1371306"/>
            <a:ext cx="4131108" cy="51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6913" lvl="1" indent="0">
              <a:buNone/>
            </a:pPr>
            <a:r>
              <a:rPr lang="en-GB" sz="1400" dirty="0"/>
              <a:t>North Sea Houting (</a:t>
            </a:r>
            <a:r>
              <a:rPr lang="en-GB" sz="1400" i="1" dirty="0"/>
              <a:t>Coregonus oxyrinchus</a:t>
            </a:r>
            <a:r>
              <a:rPr lang="en-GB" sz="1400" dirty="0"/>
              <a:t>)</a:t>
            </a:r>
          </a:p>
          <a:p>
            <a:pPr>
              <a:lnSpc>
                <a:spcPts val="1800"/>
              </a:lnSpc>
            </a:pPr>
            <a:endParaRPr lang="en-GB" sz="1400" dirty="0" err="1">
              <a:latin typeface="Verdana" pitchFamily="34" charset="0"/>
            </a:endParaRPr>
          </a:p>
        </p:txBody>
      </p:sp>
      <p:pic>
        <p:nvPicPr>
          <p:cNvPr id="19" name="Picture 8" descr="Salmon - Salmo salar - Poissons de la mer du Nord - Maxima Seafood BV">
            <a:extLst>
              <a:ext uri="{FF2B5EF4-FFF2-40B4-BE49-F238E27FC236}">
                <a16:creationId xmlns:a16="http://schemas.microsoft.com/office/drawing/2014/main" id="{63E4674F-A985-46A5-B448-E3A624C697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547" b="73547" l="14113" r="86022">
                        <a14:foregroundMark x1="82258" y1="43895" x2="82258" y2="43895"/>
                        <a14:foregroundMark x1="85215" y1="52616" x2="85215" y2="52616"/>
                        <a14:foregroundMark x1="85618" y1="45930" x2="85618" y2="45930"/>
                        <a14:foregroundMark x1="18548" y1="63081" x2="18548" y2="63081"/>
                        <a14:foregroundMark x1="14247" y1="50581" x2="14247" y2="50581"/>
                        <a14:foregroundMark x1="44086" y1="29070" x2="44086" y2="29070"/>
                        <a14:foregroundMark x1="86022" y1="51163" x2="86022" y2="51163"/>
                        <a14:foregroundMark x1="85753" y1="46221" x2="85753" y2="46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5" t="17701" r="10619" b="19767"/>
          <a:stretch/>
        </p:blipFill>
        <p:spPr bwMode="auto">
          <a:xfrm flipH="1">
            <a:off x="567219" y="1544269"/>
            <a:ext cx="3313701" cy="119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82C34A9-86AA-4649-A6F9-9115C1E0F799}"/>
              </a:ext>
            </a:extLst>
          </p:cNvPr>
          <p:cNvSpPr txBox="1"/>
          <p:nvPr/>
        </p:nvSpPr>
        <p:spPr>
          <a:xfrm>
            <a:off x="329557" y="2399370"/>
            <a:ext cx="3207120" cy="51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6913" lvl="1" indent="0">
              <a:buNone/>
            </a:pPr>
            <a:r>
              <a:rPr lang="en-GB" sz="1400" dirty="0"/>
              <a:t>Atlantic salmon (</a:t>
            </a:r>
            <a:r>
              <a:rPr lang="en-GB" sz="1400" i="1" dirty="0"/>
              <a:t>Salmo salar</a:t>
            </a:r>
            <a:r>
              <a:rPr lang="en-GB" sz="1400" dirty="0"/>
              <a:t>)</a:t>
            </a:r>
          </a:p>
          <a:p>
            <a:pPr>
              <a:lnSpc>
                <a:spcPts val="1800"/>
              </a:lnSpc>
            </a:pPr>
            <a:endParaRPr lang="en-GB" sz="1400" dirty="0" err="1">
              <a:latin typeface="Verdana" pitchFamily="34" charset="0"/>
            </a:endParaRPr>
          </a:p>
        </p:txBody>
      </p:sp>
      <p:pic>
        <p:nvPicPr>
          <p:cNvPr id="21" name="Picture 14" descr="WoRMS - World Register of Marine Species - Photogallery">
            <a:extLst>
              <a:ext uri="{FF2B5EF4-FFF2-40B4-BE49-F238E27FC236}">
                <a16:creationId xmlns:a16="http://schemas.microsoft.com/office/drawing/2014/main" id="{F02C42E1-2372-4AF8-BF8E-87312D315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64" b="89916" l="3429" r="95429">
                        <a14:foregroundMark x1="7714" y1="57983" x2="7714" y2="57983"/>
                        <a14:foregroundMark x1="3429" y1="58824" x2="3429" y2="58824"/>
                        <a14:foregroundMark x1="91857" y1="44118" x2="91857" y2="44118"/>
                        <a14:foregroundMark x1="95429" y1="37815" x2="95429" y2="37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49" y="2579459"/>
            <a:ext cx="3255934" cy="110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E33BA08-4677-4085-98F5-315819008EA1}"/>
              </a:ext>
            </a:extLst>
          </p:cNvPr>
          <p:cNvSpPr txBox="1"/>
          <p:nvPr/>
        </p:nvSpPr>
        <p:spPr>
          <a:xfrm>
            <a:off x="104165" y="3410431"/>
            <a:ext cx="4223702" cy="51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6913" lvl="1" indent="0">
              <a:buNone/>
            </a:pPr>
            <a:r>
              <a:rPr lang="en-GB" sz="1400" dirty="0"/>
              <a:t>European sturgeon (</a:t>
            </a:r>
            <a:r>
              <a:rPr lang="en-GB" sz="1400" i="1" dirty="0"/>
              <a:t>Acipenser </a:t>
            </a:r>
            <a:r>
              <a:rPr lang="en-GB" sz="1400" i="1" dirty="0" err="1"/>
              <a:t>sturio</a:t>
            </a:r>
            <a:r>
              <a:rPr lang="en-GB" sz="1400" dirty="0"/>
              <a:t>)</a:t>
            </a:r>
          </a:p>
          <a:p>
            <a:pPr>
              <a:lnSpc>
                <a:spcPts val="1800"/>
              </a:lnSpc>
            </a:pPr>
            <a:endParaRPr lang="en-GB" sz="1400" dirty="0" err="1">
              <a:latin typeface="Verdana" pitchFamily="34" charset="0"/>
            </a:endParaRPr>
          </a:p>
        </p:txBody>
      </p:sp>
      <p:pic>
        <p:nvPicPr>
          <p:cNvPr id="23" name="Picture 16" descr="Vissoorten detail - Vissoorten - Vis &amp; water - Sportvisserij Nederland">
            <a:extLst>
              <a:ext uri="{FF2B5EF4-FFF2-40B4-BE49-F238E27FC236}">
                <a16:creationId xmlns:a16="http://schemas.microsoft.com/office/drawing/2014/main" id="{45EEA372-C7FD-41CC-A325-4E7A0E7B0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40" b="89458" l="1625" r="94625">
                        <a14:foregroundMark x1="8000" y1="54518" x2="8000" y2="54518"/>
                        <a14:foregroundMark x1="5375" y1="54819" x2="5375" y2="54819"/>
                        <a14:foregroundMark x1="1625" y1="51205" x2="1625" y2="51205"/>
                        <a14:foregroundMark x1="91250" y1="28313" x2="91250" y2="28313"/>
                        <a14:foregroundMark x1="92625" y1="58735" x2="92625" y2="58735"/>
                        <a14:foregroundMark x1="93250" y1="22289" x2="93250" y2="22289"/>
                        <a14:foregroundMark x1="94625" y1="61747" x2="94625" y2="61747"/>
                        <a14:foregroundMark x1="15000" y1="66566" x2="15000" y2="66566"/>
                        <a14:foregroundMark x1="16000" y1="66566" x2="16000" y2="66566"/>
                        <a14:foregroundMark x1="17000" y1="67470" x2="17000" y2="67470"/>
                        <a14:foregroundMark x1="18500" y1="67470" x2="18500" y2="67470"/>
                        <a14:foregroundMark x1="19375" y1="67470" x2="19375" y2="67470"/>
                        <a14:foregroundMark x1="20000" y1="68373" x2="20000" y2="68373"/>
                        <a14:foregroundMark x1="20875" y1="68976" x2="20875" y2="68976"/>
                        <a14:foregroundMark x1="22000" y1="69277" x2="22000" y2="69277"/>
                        <a14:foregroundMark x1="23125" y1="69880" x2="23125" y2="69880"/>
                        <a14:foregroundMark x1="24250" y1="70783" x2="24250" y2="70783"/>
                        <a14:foregroundMark x1="25500" y1="71084" x2="25500" y2="71084"/>
                        <a14:foregroundMark x1="26750" y1="71386" x2="26750" y2="71386"/>
                        <a14:foregroundMark x1="9000" y1="64759" x2="9000" y2="64759"/>
                        <a14:foregroundMark x1="7625" y1="64759" x2="7625" y2="64759"/>
                        <a14:foregroundMark x1="7000" y1="63855" x2="7000" y2="63855"/>
                        <a14:foregroundMark x1="6625" y1="63253" x2="6625" y2="63253"/>
                        <a14:foregroundMark x1="6125" y1="63253" x2="6125" y2="63253"/>
                        <a14:foregroundMark x1="5125" y1="62349" x2="5125" y2="62349"/>
                        <a14:foregroundMark x1="4625" y1="62349" x2="4625" y2="62349"/>
                        <a14:foregroundMark x1="53500" y1="68072" x2="53500" y2="68072"/>
                        <a14:foregroundMark x1="61625" y1="67470" x2="61625" y2="67470"/>
                        <a14:foregroundMark x1="59750" y1="67169" x2="59750" y2="67169"/>
                        <a14:foregroundMark x1="58625" y1="68675" x2="58625" y2="68675"/>
                        <a14:foregroundMark x1="56750" y1="69277" x2="56750" y2="69277"/>
                        <a14:foregroundMark x1="22375" y1="70783" x2="22375" y2="70783"/>
                        <a14:foregroundMark x1="21375" y1="70482" x2="21375" y2="70482"/>
                        <a14:foregroundMark x1="20375" y1="70482" x2="20375" y2="70482"/>
                        <a14:foregroundMark x1="14500" y1="67169" x2="14500" y2="67169"/>
                        <a14:foregroundMark x1="12250" y1="67771" x2="12250" y2="67771"/>
                        <a14:foregroundMark x1="10375" y1="67470" x2="10375" y2="67470"/>
                        <a14:foregroundMark x1="8125" y1="66265" x2="8125" y2="66265"/>
                        <a14:backgroundMark x1="24875" y1="72590" x2="24875" y2="72590"/>
                        <a14:backgroundMark x1="18375" y1="71687" x2="18375" y2="71687"/>
                        <a14:backgroundMark x1="51750" y1="72590" x2="51750" y2="72590"/>
                        <a14:backgroundMark x1="18875" y1="70783" x2="18875" y2="70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41" y="3581406"/>
            <a:ext cx="2489235" cy="103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71DAAF1-6C33-42D3-BADF-B49ABA54A5E3}"/>
              </a:ext>
            </a:extLst>
          </p:cNvPr>
          <p:cNvSpPr txBox="1"/>
          <p:nvPr/>
        </p:nvSpPr>
        <p:spPr>
          <a:xfrm>
            <a:off x="-167395" y="4360890"/>
            <a:ext cx="4011378" cy="51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6913" lvl="1" indent="0">
              <a:buNone/>
            </a:pPr>
            <a:r>
              <a:rPr lang="en-GB" sz="1400" dirty="0"/>
              <a:t>European grayling  (</a:t>
            </a:r>
            <a:r>
              <a:rPr lang="en-GB" sz="1400" i="1" dirty="0" err="1"/>
              <a:t>Thymallus</a:t>
            </a:r>
            <a:r>
              <a:rPr lang="en-GB" sz="1400" i="1" dirty="0"/>
              <a:t> </a:t>
            </a:r>
            <a:r>
              <a:rPr lang="en-GB" sz="1400" i="1" dirty="0" err="1"/>
              <a:t>thymallus</a:t>
            </a:r>
            <a:r>
              <a:rPr lang="en-GB" sz="1400" dirty="0"/>
              <a:t>)</a:t>
            </a:r>
          </a:p>
          <a:p>
            <a:pPr>
              <a:lnSpc>
                <a:spcPts val="1800"/>
              </a:lnSpc>
            </a:pPr>
            <a:endParaRPr lang="en-GB" sz="1400" dirty="0" err="1">
              <a:latin typeface="Verdana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01AD1B-616A-4629-A56F-813C59F983CE}"/>
              </a:ext>
            </a:extLst>
          </p:cNvPr>
          <p:cNvSpPr txBox="1"/>
          <p:nvPr/>
        </p:nvSpPr>
        <p:spPr>
          <a:xfrm>
            <a:off x="3841158" y="3816370"/>
            <a:ext cx="3032312" cy="53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No information, extinct, probably 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AEC7A4-C768-4957-B9F3-76AF022AC9DE}"/>
              </a:ext>
            </a:extLst>
          </p:cNvPr>
          <p:cNvSpPr txBox="1"/>
          <p:nvPr/>
        </p:nvSpPr>
        <p:spPr>
          <a:xfrm>
            <a:off x="7521026" y="4817340"/>
            <a:ext cx="2460812" cy="302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000" dirty="0">
                <a:latin typeface="Verdana" pitchFamily="34" charset="0"/>
              </a:rPr>
              <a:t>van Rijssel et al. 2019</a:t>
            </a:r>
          </a:p>
        </p:txBody>
      </p:sp>
    </p:spTree>
    <p:extLst>
      <p:ext uri="{BB962C8B-B14F-4D97-AF65-F5344CB8AC3E}">
        <p14:creationId xmlns:p14="http://schemas.microsoft.com/office/powerpoint/2010/main" val="259513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6" grpId="0"/>
      <p:bldP spid="18" grpId="0"/>
      <p:bldP spid="20" grpId="0"/>
      <p:bldP spid="22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0EAFEF-7EC4-4C93-A16A-CF701DBC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26" y="187778"/>
            <a:ext cx="8710374" cy="571510"/>
          </a:xfrm>
        </p:spPr>
        <p:txBody>
          <a:bodyPr/>
          <a:lstStyle/>
          <a:p>
            <a:r>
              <a:rPr lang="en-GB" sz="2400" dirty="0"/>
              <a:t>Collapse of eurytopic &amp; rheophilic species same period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35C48-055D-4B38-B6CD-6647A31008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17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A2EC40-A337-4B6B-95E0-1EB660F3B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028" y="876679"/>
            <a:ext cx="3017520" cy="1508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2C8ABC-4101-47D6-8EF7-A6F6EB6BB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8" y="836943"/>
            <a:ext cx="3017520" cy="1508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AE533E-D027-478F-AB7A-692F1A65C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508" y="872311"/>
            <a:ext cx="3017520" cy="1508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A43DD2-5A18-4295-8464-06423E83C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600" y="2660238"/>
            <a:ext cx="4057120" cy="2028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19D113-4C63-4FF2-909A-7F5AFB1232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7073" y="2660238"/>
            <a:ext cx="4059936" cy="202996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FA2AFE3-44DA-4BC8-8B84-E9585424EA9A}"/>
              </a:ext>
            </a:extLst>
          </p:cNvPr>
          <p:cNvSpPr/>
          <p:nvPr/>
        </p:nvSpPr>
        <p:spPr>
          <a:xfrm>
            <a:off x="6796154" y="4376695"/>
            <a:ext cx="445033" cy="182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AE90489-244A-4131-A0D4-DD4D0FF61B5F}"/>
              </a:ext>
            </a:extLst>
          </p:cNvPr>
          <p:cNvSpPr/>
          <p:nvPr/>
        </p:nvSpPr>
        <p:spPr>
          <a:xfrm>
            <a:off x="4448973" y="2142572"/>
            <a:ext cx="445033" cy="182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C46A7FB-EA0B-4D5D-9968-D9192EF5897A}"/>
              </a:ext>
            </a:extLst>
          </p:cNvPr>
          <p:cNvSpPr/>
          <p:nvPr/>
        </p:nvSpPr>
        <p:spPr>
          <a:xfrm>
            <a:off x="7561130" y="2142572"/>
            <a:ext cx="445033" cy="182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09F414A-07B1-43FA-B451-6F29E1C1463B}"/>
              </a:ext>
            </a:extLst>
          </p:cNvPr>
          <p:cNvSpPr/>
          <p:nvPr/>
        </p:nvSpPr>
        <p:spPr>
          <a:xfrm>
            <a:off x="2162089" y="4415182"/>
            <a:ext cx="445033" cy="182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4596164-6B5B-4172-AD88-812B03B1574A}"/>
              </a:ext>
            </a:extLst>
          </p:cNvPr>
          <p:cNvSpPr/>
          <p:nvPr/>
        </p:nvSpPr>
        <p:spPr>
          <a:xfrm>
            <a:off x="1526090" y="2139254"/>
            <a:ext cx="445033" cy="182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6D48AE-7AFB-4BA9-8C33-27D0295B90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48" b="91852" l="2674" r="97594">
                        <a14:foregroundMark x1="7219" y1="67407" x2="7219" y2="67407"/>
                        <a14:foregroundMark x1="2941" y1="70370" x2="2941" y2="70370"/>
                        <a14:foregroundMark x1="44920" y1="85185" x2="44920" y2="85185"/>
                        <a14:foregroundMark x1="48663" y1="91852" x2="48663" y2="91852"/>
                        <a14:foregroundMark x1="91979" y1="77037" x2="91979" y2="77037"/>
                        <a14:foregroundMark x1="93583" y1="50370" x2="93583" y2="50370"/>
                        <a14:foregroundMark x1="97594" y1="45926" x2="97594" y2="45926"/>
                        <a14:foregroundMark x1="51872" y1="8148" x2="51872" y2="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6713" y="2689763"/>
            <a:ext cx="1705589" cy="615654"/>
          </a:xfrm>
          <a:prstGeom prst="rect">
            <a:avLst/>
          </a:prstGeom>
        </p:spPr>
      </p:pic>
      <p:pic>
        <p:nvPicPr>
          <p:cNvPr id="16" name="Picture 8" descr="Salmon - Salmo salar - Poissons de la mer du Nord - Maxima Seafood BV">
            <a:extLst>
              <a:ext uri="{FF2B5EF4-FFF2-40B4-BE49-F238E27FC236}">
                <a16:creationId xmlns:a16="http://schemas.microsoft.com/office/drawing/2014/main" id="{FA3D9D29-2249-4080-9178-ED8D473C2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547" b="73547" l="14113" r="86022">
                        <a14:foregroundMark x1="82258" y1="43895" x2="82258" y2="43895"/>
                        <a14:foregroundMark x1="85215" y1="52616" x2="85215" y2="52616"/>
                        <a14:foregroundMark x1="85618" y1="45930" x2="85618" y2="45930"/>
                        <a14:foregroundMark x1="18548" y1="63081" x2="18548" y2="63081"/>
                        <a14:foregroundMark x1="14247" y1="50581" x2="14247" y2="50581"/>
                        <a14:foregroundMark x1="44086" y1="29070" x2="44086" y2="29070"/>
                        <a14:foregroundMark x1="86022" y1="51163" x2="86022" y2="51163"/>
                        <a14:foregroundMark x1="85753" y1="46221" x2="85753" y2="46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5" t="17701" r="10619" b="19767"/>
          <a:stretch/>
        </p:blipFill>
        <p:spPr bwMode="auto">
          <a:xfrm flipH="1">
            <a:off x="6796154" y="2571750"/>
            <a:ext cx="2177231" cy="78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6415155-B155-4E58-96FB-F784369F38BB}"/>
              </a:ext>
            </a:extLst>
          </p:cNvPr>
          <p:cNvSpPr txBox="1"/>
          <p:nvPr/>
        </p:nvSpPr>
        <p:spPr>
          <a:xfrm>
            <a:off x="1465671" y="1123431"/>
            <a:ext cx="886697" cy="302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Rhine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65B766-3474-4FD1-8105-FAA27C261F83}"/>
              </a:ext>
            </a:extLst>
          </p:cNvPr>
          <p:cNvSpPr txBox="1"/>
          <p:nvPr/>
        </p:nvSpPr>
        <p:spPr>
          <a:xfrm>
            <a:off x="4474613" y="1123431"/>
            <a:ext cx="886697" cy="302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IJssel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8F03BD-8D65-4CD9-AC90-B122AB1A98F1}"/>
              </a:ext>
            </a:extLst>
          </p:cNvPr>
          <p:cNvSpPr txBox="1"/>
          <p:nvPr/>
        </p:nvSpPr>
        <p:spPr>
          <a:xfrm>
            <a:off x="7678329" y="1123431"/>
            <a:ext cx="886697" cy="302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Meuse</a:t>
            </a:r>
          </a:p>
        </p:txBody>
      </p:sp>
    </p:spTree>
    <p:extLst>
      <p:ext uri="{BB962C8B-B14F-4D97-AF65-F5344CB8AC3E}">
        <p14:creationId xmlns:p14="http://schemas.microsoft.com/office/powerpoint/2010/main" val="281777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8E17B5-FF1E-48C6-9E4A-4FA3A920C6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All annex V species protected by complementary annexes </a:t>
            </a:r>
          </a:p>
          <a:p>
            <a:r>
              <a:rPr lang="en-GB" dirty="0"/>
              <a:t>Monitoring needs improvement</a:t>
            </a:r>
          </a:p>
          <a:p>
            <a:r>
              <a:rPr lang="en-GB" dirty="0"/>
              <a:t>Collaboration/information exchange between countries vital, common cause of decline?</a:t>
            </a:r>
          </a:p>
          <a:p>
            <a:r>
              <a:rPr lang="en-GB" dirty="0"/>
              <a:t>Specific hypothesis based research needed</a:t>
            </a:r>
          </a:p>
          <a:p>
            <a:r>
              <a:rPr lang="en-GB" dirty="0" err="1"/>
              <a:t>Riversystem</a:t>
            </a:r>
            <a:r>
              <a:rPr lang="en-GB" dirty="0"/>
              <a:t> recovery measures and stockings need to be combined with research on (lack of) success.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0EB39E-29F1-44D1-988E-85FA6F92F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E5B59-B3C3-455D-AB7B-377708D55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00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61600" y="169210"/>
            <a:ext cx="3816000" cy="576832"/>
          </a:xfrm>
        </p:spPr>
        <p:txBody>
          <a:bodyPr/>
          <a:lstStyle/>
          <a:p>
            <a:r>
              <a:rPr lang="en-GB" dirty="0"/>
              <a:t>Thank you!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75776F0-8D1D-4861-BDDA-4F752118D37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2813" t="-1456" r="11667" b="131"/>
          <a:stretch/>
        </p:blipFill>
        <p:spPr>
          <a:xfrm>
            <a:off x="2228192" y="683521"/>
            <a:ext cx="6703408" cy="4351016"/>
          </a:xfrm>
          <a:noFill/>
        </p:spPr>
      </p:pic>
      <p:sp>
        <p:nvSpPr>
          <p:cNvPr id="6" name="Tijdelijke aanduiding voor tekst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19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61E209-0B1D-460C-AA32-672FF7667667}"/>
              </a:ext>
            </a:extLst>
          </p:cNvPr>
          <p:cNvSpPr txBox="1"/>
          <p:nvPr/>
        </p:nvSpPr>
        <p:spPr>
          <a:xfrm>
            <a:off x="6371303" y="4879174"/>
            <a:ext cx="3547254" cy="310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l-NL" sz="1400" dirty="0">
                <a:solidFill>
                  <a:schemeClr val="accent6"/>
                </a:solidFill>
              </a:rPr>
              <a:t>Photo: Vanessa </a:t>
            </a:r>
            <a:r>
              <a:rPr lang="nl-NL" sz="1400" dirty="0" err="1">
                <a:solidFill>
                  <a:schemeClr val="accent6"/>
                </a:solidFill>
              </a:rPr>
              <a:t>Lauronce</a:t>
            </a:r>
            <a:r>
              <a:rPr lang="nl-NL" sz="1400" dirty="0">
                <a:solidFill>
                  <a:schemeClr val="accent6"/>
                </a:solidFill>
              </a:rPr>
              <a:t> (MIGADO)</a:t>
            </a:r>
            <a:endParaRPr lang="en-GB" sz="1400" dirty="0" err="1">
              <a:solidFill>
                <a:schemeClr val="accent6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436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B42E1F-7B5B-4616-A4DE-BCB00B5F42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Monitoring overview</a:t>
            </a:r>
          </a:p>
          <a:p>
            <a:r>
              <a:rPr lang="en-GB" dirty="0"/>
              <a:t>Trends/research per species</a:t>
            </a:r>
          </a:p>
          <a:p>
            <a:r>
              <a:rPr lang="en-GB" dirty="0"/>
              <a:t>Causes of (recent) decline</a:t>
            </a:r>
          </a:p>
          <a:p>
            <a:r>
              <a:rPr lang="en-GB" dirty="0"/>
              <a:t>Conclusions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“</a:t>
            </a:r>
            <a:r>
              <a:rPr lang="en-US" b="1" i="1" dirty="0">
                <a:solidFill>
                  <a:srgbClr val="000000"/>
                </a:solidFill>
                <a:effectLst/>
                <a:latin typeface="inherit"/>
              </a:rPr>
              <a:t>Annex V species</a:t>
            </a:r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Member States must ensure that their exploitation and taking in the wild is compatible with maintaining them in a 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favourable</a:t>
            </a:r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conservation status.”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FE2471-364E-4D8A-A6FB-37E41B231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F0F30-0692-4AF7-936D-9FAADEBEBE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9437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E50A86-5B76-459D-BE53-6674AC186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D21E90-FD66-49FE-93C1-FEE2B2843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Freshwater monitoring in The Netherlands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578E6-DCF0-43EA-A471-02544A6D8D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3</a:t>
            </a:fld>
            <a:endParaRPr lang="en-GB" dirty="0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FABA1C89-A6E5-448F-9297-FA2F48512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81" b="33894"/>
          <a:stretch/>
        </p:blipFill>
        <p:spPr>
          <a:xfrm>
            <a:off x="5678063" y="967359"/>
            <a:ext cx="2721326" cy="1219200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CB67E7B1-EE9C-47B1-80C7-7B92EE46A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0" y="1054800"/>
            <a:ext cx="5106588" cy="3230344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3306FF3D-B529-49AC-B84E-A9B48E704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063" y="2485953"/>
            <a:ext cx="2785537" cy="27431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B5CAA2-2431-4565-8930-5486054C2EE8}"/>
              </a:ext>
            </a:extLst>
          </p:cNvPr>
          <p:cNvSpPr txBox="1"/>
          <p:nvPr/>
        </p:nvSpPr>
        <p:spPr>
          <a:xfrm>
            <a:off x="493200" y="765894"/>
            <a:ext cx="3081850" cy="302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Electric dipping net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9FB376-DB7A-48BC-8C38-0498DBFDFDC7}"/>
              </a:ext>
            </a:extLst>
          </p:cNvPr>
          <p:cNvSpPr txBox="1"/>
          <p:nvPr/>
        </p:nvSpPr>
        <p:spPr>
          <a:xfrm>
            <a:off x="5628450" y="713612"/>
            <a:ext cx="3081850" cy="302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Salmon fykes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A77E7F-5DD2-46C3-94AC-D0F637B858E4}"/>
              </a:ext>
            </a:extLst>
          </p:cNvPr>
          <p:cNvSpPr txBox="1"/>
          <p:nvPr/>
        </p:nvSpPr>
        <p:spPr>
          <a:xfrm>
            <a:off x="5628450" y="2201375"/>
            <a:ext cx="3081850" cy="302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Diadromous fish fykes</a:t>
            </a:r>
          </a:p>
        </p:txBody>
      </p:sp>
    </p:spTree>
    <p:extLst>
      <p:ext uri="{BB962C8B-B14F-4D97-AF65-F5344CB8AC3E}">
        <p14:creationId xmlns:p14="http://schemas.microsoft.com/office/powerpoint/2010/main" val="3477985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Annex V fish species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4</a:t>
            </a:fld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EB5BE5-681C-4EBA-8BD0-F93136884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48" b="91852" l="2674" r="97594">
                        <a14:foregroundMark x1="7219" y1="67407" x2="7219" y2="67407"/>
                        <a14:foregroundMark x1="2941" y1="70370" x2="2941" y2="70370"/>
                        <a14:foregroundMark x1="44920" y1="85185" x2="44920" y2="85185"/>
                        <a14:foregroundMark x1="48663" y1="91852" x2="48663" y2="91852"/>
                        <a14:foregroundMark x1="91979" y1="77037" x2="91979" y2="77037"/>
                        <a14:foregroundMark x1="93583" y1="50370" x2="93583" y2="50370"/>
                        <a14:foregroundMark x1="97594" y1="45926" x2="97594" y2="45926"/>
                        <a14:foregroundMark x1="51872" y1="8148" x2="51872" y2="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864" y="571583"/>
            <a:ext cx="3562350" cy="1285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689AD7-5E95-42A0-86D8-F5A76D6FE4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15" b="89474" l="1847" r="95778">
                        <a14:foregroundMark x1="6332" y1="66165" x2="6332" y2="66165"/>
                        <a14:foregroundMark x1="1847" y1="69925" x2="1847" y2="69925"/>
                        <a14:foregroundMark x1="26913" y1="89474" x2="26913" y2="89474"/>
                        <a14:foregroundMark x1="88654" y1="61654" x2="88654" y2="61654"/>
                        <a14:foregroundMark x1="94195" y1="38346" x2="94195" y2="38346"/>
                        <a14:foregroundMark x1="95251" y1="75940" x2="95251" y2="75940"/>
                        <a14:foregroundMark x1="96042" y1="34586" x2="96042" y2="34586"/>
                        <a14:foregroundMark x1="41161" y1="6015" x2="41161" y2="60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6114" y="-2338"/>
            <a:ext cx="3336286" cy="1170781"/>
          </a:xfrm>
          <a:prstGeom prst="rect">
            <a:avLst/>
          </a:prstGeom>
        </p:spPr>
      </p:pic>
      <p:pic>
        <p:nvPicPr>
          <p:cNvPr id="1026" name="Picture 2" descr="Fint">
            <a:extLst>
              <a:ext uri="{FF2B5EF4-FFF2-40B4-BE49-F238E27FC236}">
                <a16:creationId xmlns:a16="http://schemas.microsoft.com/office/drawing/2014/main" id="{DA4154DE-74AC-40B7-8718-B3C30AAAF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000" b="70000" l="6833" r="94167">
                        <a14:foregroundMark x1="90833" y1="48750" x2="90833" y2="48750"/>
                        <a14:foregroundMark x1="94167" y1="54250" x2="94167" y2="54250"/>
                        <a14:foregroundMark x1="9167" y1="64750" x2="9167" y2="64750"/>
                        <a14:foregroundMark x1="6833" y1="45250" x2="6833" y2="45250"/>
                        <a14:foregroundMark x1="6667" y1="69000" x2="6667" y2="6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80" b="24750"/>
          <a:stretch/>
        </p:blipFill>
        <p:spPr bwMode="auto">
          <a:xfrm flipH="1">
            <a:off x="5373886" y="1242378"/>
            <a:ext cx="3364735" cy="115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almon - Salmo salar - Poissons de la mer du Nord - Maxima Seafood BV">
            <a:extLst>
              <a:ext uri="{FF2B5EF4-FFF2-40B4-BE49-F238E27FC236}">
                <a16:creationId xmlns:a16="http://schemas.microsoft.com/office/drawing/2014/main" id="{08DE716D-EA13-48BD-98EA-5931C419CA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547" b="73547" l="14113" r="86022">
                        <a14:foregroundMark x1="82258" y1="43895" x2="82258" y2="43895"/>
                        <a14:foregroundMark x1="85215" y1="52616" x2="85215" y2="52616"/>
                        <a14:foregroundMark x1="85618" y1="45930" x2="85618" y2="45930"/>
                        <a14:foregroundMark x1="18548" y1="63081" x2="18548" y2="63081"/>
                        <a14:foregroundMark x1="14247" y1="50581" x2="14247" y2="50581"/>
                        <a14:foregroundMark x1="44086" y1="29070" x2="44086" y2="29070"/>
                        <a14:foregroundMark x1="86022" y1="51163" x2="86022" y2="51163"/>
                        <a14:foregroundMark x1="85753" y1="46221" x2="85753" y2="46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5" t="17701" r="10619" b="19767"/>
          <a:stretch/>
        </p:blipFill>
        <p:spPr bwMode="auto">
          <a:xfrm flipH="1">
            <a:off x="4874681" y="2274080"/>
            <a:ext cx="4223703" cy="152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issoorten detail - Vissoorten - Vis &amp; water - Sportvisserij Nederland">
            <a:extLst>
              <a:ext uri="{FF2B5EF4-FFF2-40B4-BE49-F238E27FC236}">
                <a16:creationId xmlns:a16="http://schemas.microsoft.com/office/drawing/2014/main" id="{77276476-0987-42A4-BE50-BE1356FE9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10" b="89790" l="3500" r="93000">
                        <a14:foregroundMark x1="10625" y1="52853" x2="10625" y2="52853"/>
                        <a14:foregroundMark x1="12000" y1="56456" x2="12000" y2="56456"/>
                        <a14:foregroundMark x1="7250" y1="54354" x2="7250" y2="54354"/>
                        <a14:foregroundMark x1="3625" y1="51952" x2="3625" y2="51952"/>
                        <a14:foregroundMark x1="6250" y1="56757" x2="6250" y2="56757"/>
                        <a14:foregroundMark x1="8000" y1="57357" x2="8000" y2="57357"/>
                        <a14:foregroundMark x1="12625" y1="60060" x2="12625" y2="60060"/>
                        <a14:foregroundMark x1="91250" y1="29429" x2="91250" y2="29429"/>
                        <a14:foregroundMark x1="91750" y1="53153" x2="91750" y2="53153"/>
                        <a14:foregroundMark x1="92250" y1="24925" x2="92250" y2="24925"/>
                        <a14:foregroundMark x1="93000" y1="54354" x2="93000" y2="54354"/>
                        <a14:foregroundMark x1="41875" y1="65766" x2="41875" y2="65766"/>
                        <a14:foregroundMark x1="37375" y1="66667" x2="37375" y2="66667"/>
                        <a14:foregroundMark x1="33250" y1="68468" x2="33250" y2="68468"/>
                        <a14:foregroundMark x1="32250" y1="68468" x2="32250" y2="68468"/>
                        <a14:foregroundMark x1="31625" y1="68468" x2="31625" y2="68468"/>
                        <a14:foregroundMark x1="29500" y1="68468" x2="29500" y2="68468"/>
                        <a14:foregroundMark x1="28625" y1="68468" x2="28625" y2="68468"/>
                        <a14:foregroundMark x1="28500" y1="69069" x2="28500" y2="69069"/>
                        <a14:foregroundMark x1="10875" y1="58559" x2="10875" y2="58559"/>
                        <a14:foregroundMark x1="10250" y1="58859" x2="10250" y2="58859"/>
                        <a14:foregroundMark x1="7625" y1="59760" x2="7625" y2="59760"/>
                        <a14:foregroundMark x1="14250" y1="63664" x2="14250" y2="63664"/>
                        <a14:foregroundMark x1="15625" y1="64565" x2="15625" y2="64565"/>
                        <a14:foregroundMark x1="17250" y1="65165" x2="17250" y2="65165"/>
                        <a14:foregroundMark x1="18750" y1="66366" x2="18750" y2="66366"/>
                        <a14:foregroundMark x1="20250" y1="67568" x2="20250" y2="67568"/>
                        <a14:foregroundMark x1="8625" y1="63664" x2="8625" y2="63664"/>
                        <a14:foregroundMark x1="29125" y1="69970" x2="29125" y2="69970"/>
                        <a14:foregroundMark x1="27750" y1="69670" x2="27750" y2="69670"/>
                        <a14:foregroundMark x1="25750" y1="69369" x2="25750" y2="69369"/>
                        <a14:foregroundMark x1="21625" y1="69069" x2="21625" y2="69069"/>
                        <a14:foregroundMark x1="33750" y1="71171" x2="5500" y2="61562"/>
                        <a14:backgroundMark x1="45000" y1="73273" x2="45000" y2="73273"/>
                        <a14:backgroundMark x1="36250" y1="73874" x2="36250" y2="73874"/>
                        <a14:backgroundMark x1="1375" y1="72673" x2="1375" y2="72673"/>
                        <a14:backgroundMark x1="2750" y1="64565" x2="2750" y2="64565"/>
                        <a14:backgroundMark x1="40625" y1="82583" x2="40625" y2="82583"/>
                        <a14:backgroundMark x1="78625" y1="22222" x2="78625" y2="22222"/>
                        <a14:backgroundMark x1="76375" y1="28228" x2="76375" y2="28228"/>
                        <a14:backgroundMark x1="7125" y1="67267" x2="7125" y2="67267"/>
                        <a14:backgroundMark x1="21750" y1="72973" x2="21750" y2="72973"/>
                        <a14:backgroundMark x1="15500" y1="70270" x2="15500" y2="70270"/>
                        <a14:backgroundMark x1="27000" y1="74174" x2="27000" y2="74174"/>
                        <a14:backgroundMark x1="27375" y1="73574" x2="27375" y2="73574"/>
                        <a14:backgroundMark x1="29000" y1="73574" x2="29000" y2="73574"/>
                        <a14:backgroundMark x1="32625" y1="73874" x2="32625" y2="73874"/>
                        <a14:backgroundMark x1="20625" y1="72072" x2="20625" y2="72072"/>
                        <a14:backgroundMark x1="7125" y1="65766" x2="7125" y2="65766"/>
                        <a14:backgroundMark x1="8250" y1="65766" x2="8250" y2="65766"/>
                        <a14:backgroundMark x1="10000" y1="66066" x2="10000" y2="66066"/>
                        <a14:backgroundMark x1="6625" y1="63964" x2="6625" y2="63964"/>
                        <a14:backgroundMark x1="7750" y1="64565" x2="7750" y2="64565"/>
                        <a14:backgroundMark x1="7875" y1="64264" x2="7875" y2="64264"/>
                        <a14:backgroundMark x1="8500" y1="65165" x2="8500" y2="65165"/>
                        <a14:backgroundMark x1="8375" y1="64865" x2="8375" y2="64865"/>
                        <a14:backgroundMark x1="20625" y1="69369" x2="20625" y2="693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2" y="2451856"/>
            <a:ext cx="4227192" cy="175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oRMS - World Register of Marine Species - Photogallery">
            <a:extLst>
              <a:ext uri="{FF2B5EF4-FFF2-40B4-BE49-F238E27FC236}">
                <a16:creationId xmlns:a16="http://schemas.microsoft.com/office/drawing/2014/main" id="{03A20DA4-FCE3-4D15-86CF-1DE630063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64" b="89916" l="3429" r="95429">
                        <a14:foregroundMark x1="7714" y1="57983" x2="7714" y2="57983"/>
                        <a14:foregroundMark x1="3429" y1="58824" x2="3429" y2="58824"/>
                        <a14:foregroundMark x1="91857" y1="44118" x2="91857" y2="44118"/>
                        <a14:foregroundMark x1="95429" y1="37815" x2="95429" y2="37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320" y="3677824"/>
            <a:ext cx="4804631" cy="16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issoorten detail - Vissoorten - Vis &amp; water - Sportvisserij Nederland">
            <a:extLst>
              <a:ext uri="{FF2B5EF4-FFF2-40B4-BE49-F238E27FC236}">
                <a16:creationId xmlns:a16="http://schemas.microsoft.com/office/drawing/2014/main" id="{D4ECD5AE-2117-429E-905A-E06F8922D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40" b="89458" l="1625" r="94625">
                        <a14:foregroundMark x1="8000" y1="54518" x2="8000" y2="54518"/>
                        <a14:foregroundMark x1="5375" y1="54819" x2="5375" y2="54819"/>
                        <a14:foregroundMark x1="1625" y1="51205" x2="1625" y2="51205"/>
                        <a14:foregroundMark x1="91250" y1="28313" x2="91250" y2="28313"/>
                        <a14:foregroundMark x1="92625" y1="58735" x2="92625" y2="58735"/>
                        <a14:foregroundMark x1="93250" y1="22289" x2="93250" y2="22289"/>
                        <a14:foregroundMark x1="94625" y1="61747" x2="94625" y2="61747"/>
                        <a14:foregroundMark x1="15000" y1="66566" x2="15000" y2="66566"/>
                        <a14:foregroundMark x1="16000" y1="66566" x2="16000" y2="66566"/>
                        <a14:foregroundMark x1="17000" y1="67470" x2="17000" y2="67470"/>
                        <a14:foregroundMark x1="18500" y1="67470" x2="18500" y2="67470"/>
                        <a14:foregroundMark x1="19375" y1="67470" x2="19375" y2="67470"/>
                        <a14:foregroundMark x1="20000" y1="68373" x2="20000" y2="68373"/>
                        <a14:foregroundMark x1="20875" y1="68976" x2="20875" y2="68976"/>
                        <a14:foregroundMark x1="22000" y1="69277" x2="22000" y2="69277"/>
                        <a14:foregroundMark x1="23125" y1="69880" x2="23125" y2="69880"/>
                        <a14:foregroundMark x1="24250" y1="70783" x2="24250" y2="70783"/>
                        <a14:foregroundMark x1="25500" y1="71084" x2="25500" y2="71084"/>
                        <a14:foregroundMark x1="26750" y1="71386" x2="26750" y2="71386"/>
                        <a14:foregroundMark x1="9000" y1="64759" x2="9000" y2="64759"/>
                        <a14:foregroundMark x1="7625" y1="64759" x2="7625" y2="64759"/>
                        <a14:foregroundMark x1="7000" y1="63855" x2="7000" y2="63855"/>
                        <a14:foregroundMark x1="6625" y1="63253" x2="6625" y2="63253"/>
                        <a14:foregroundMark x1="6125" y1="63253" x2="6125" y2="63253"/>
                        <a14:foregroundMark x1="5125" y1="62349" x2="5125" y2="62349"/>
                        <a14:foregroundMark x1="4625" y1="62349" x2="4625" y2="62349"/>
                        <a14:foregroundMark x1="53500" y1="68072" x2="53500" y2="68072"/>
                        <a14:foregroundMark x1="61625" y1="67470" x2="61625" y2="67470"/>
                        <a14:foregroundMark x1="59750" y1="67169" x2="59750" y2="67169"/>
                        <a14:foregroundMark x1="58625" y1="68675" x2="58625" y2="68675"/>
                        <a14:foregroundMark x1="56750" y1="69277" x2="56750" y2="69277"/>
                        <a14:foregroundMark x1="22375" y1="70783" x2="22375" y2="70783"/>
                        <a14:foregroundMark x1="21375" y1="70482" x2="21375" y2="70482"/>
                        <a14:foregroundMark x1="20375" y1="70482" x2="20375" y2="70482"/>
                        <a14:foregroundMark x1="14500" y1="67169" x2="14500" y2="67169"/>
                        <a14:foregroundMark x1="12250" y1="67771" x2="12250" y2="67771"/>
                        <a14:foregroundMark x1="10375" y1="67470" x2="10375" y2="67470"/>
                        <a14:foregroundMark x1="8125" y1="66265" x2="8125" y2="66265"/>
                        <a14:backgroundMark x1="24875" y1="72590" x2="24875" y2="72590"/>
                        <a14:backgroundMark x1="18375" y1="71687" x2="18375" y2="71687"/>
                        <a14:backgroundMark x1="51750" y1="72590" x2="51750" y2="72590"/>
                        <a14:backgroundMark x1="18875" y1="70783" x2="18875" y2="70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52" y="3914280"/>
            <a:ext cx="3059916" cy="126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CAFEED-1181-4675-BC04-649DF72A6856}"/>
              </a:ext>
            </a:extLst>
          </p:cNvPr>
          <p:cNvSpPr txBox="1"/>
          <p:nvPr/>
        </p:nvSpPr>
        <p:spPr>
          <a:xfrm>
            <a:off x="371476" y="4896788"/>
            <a:ext cx="4011378" cy="51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6913" lvl="1" indent="0">
              <a:buNone/>
            </a:pPr>
            <a:r>
              <a:rPr lang="en-GB" sz="1400" dirty="0"/>
              <a:t>European grayling  (</a:t>
            </a:r>
            <a:r>
              <a:rPr lang="en-GB" sz="1400" i="1" dirty="0" err="1"/>
              <a:t>Thymallus</a:t>
            </a:r>
            <a:r>
              <a:rPr lang="en-GB" sz="1400" i="1" dirty="0"/>
              <a:t> </a:t>
            </a:r>
            <a:r>
              <a:rPr lang="en-GB" sz="1400" i="1" dirty="0" err="1"/>
              <a:t>thymallus</a:t>
            </a:r>
            <a:r>
              <a:rPr lang="en-GB" sz="1400" dirty="0"/>
              <a:t>)</a:t>
            </a:r>
          </a:p>
          <a:p>
            <a:pPr>
              <a:lnSpc>
                <a:spcPts val="1800"/>
              </a:lnSpc>
            </a:pPr>
            <a:endParaRPr lang="en-GB" sz="1400" dirty="0" err="1">
              <a:latin typeface="Verdana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0A50B4-0139-48E2-A212-11C32922FD11}"/>
              </a:ext>
            </a:extLst>
          </p:cNvPr>
          <p:cNvSpPr txBox="1"/>
          <p:nvPr/>
        </p:nvSpPr>
        <p:spPr>
          <a:xfrm>
            <a:off x="5845738" y="1023618"/>
            <a:ext cx="2715191" cy="53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/>
              <a:t>Allis shad (</a:t>
            </a:r>
            <a:r>
              <a:rPr lang="en-GB" sz="1400" i="1" dirty="0"/>
              <a:t>Alosa alosa</a:t>
            </a:r>
            <a:r>
              <a:rPr lang="en-GB" sz="1400" dirty="0"/>
              <a:t>)</a:t>
            </a:r>
          </a:p>
          <a:p>
            <a:pPr>
              <a:lnSpc>
                <a:spcPts val="1800"/>
              </a:lnSpc>
            </a:pPr>
            <a:endParaRPr lang="en-GB" sz="1400" dirty="0" err="1">
              <a:latin typeface="Verdana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33C8ED-F9FF-41AD-999C-D97B4D1D6BA6}"/>
              </a:ext>
            </a:extLst>
          </p:cNvPr>
          <p:cNvSpPr txBox="1"/>
          <p:nvPr/>
        </p:nvSpPr>
        <p:spPr>
          <a:xfrm>
            <a:off x="573077" y="3660384"/>
            <a:ext cx="3045196" cy="51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6913" lvl="1" indent="0">
              <a:buNone/>
            </a:pPr>
            <a:r>
              <a:rPr lang="en-GB" sz="1400" dirty="0"/>
              <a:t>Houting (</a:t>
            </a:r>
            <a:r>
              <a:rPr lang="en-GB" sz="1400" i="1" dirty="0"/>
              <a:t>Coregonus .......</a:t>
            </a:r>
            <a:r>
              <a:rPr lang="en-GB" sz="1400" dirty="0"/>
              <a:t>)</a:t>
            </a:r>
          </a:p>
          <a:p>
            <a:pPr>
              <a:lnSpc>
                <a:spcPts val="1800"/>
              </a:lnSpc>
            </a:pPr>
            <a:endParaRPr lang="en-GB" sz="1400" dirty="0" err="1">
              <a:latin typeface="Verdana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8B55CD-9788-4258-998E-BC1C1BECE2DB}"/>
              </a:ext>
            </a:extLst>
          </p:cNvPr>
          <p:cNvSpPr txBox="1"/>
          <p:nvPr/>
        </p:nvSpPr>
        <p:spPr>
          <a:xfrm>
            <a:off x="5126684" y="3457959"/>
            <a:ext cx="3207120" cy="51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6913" lvl="1" indent="0">
              <a:buNone/>
            </a:pPr>
            <a:r>
              <a:rPr lang="en-GB" sz="1400" dirty="0"/>
              <a:t>Atlantic salmon (</a:t>
            </a:r>
            <a:r>
              <a:rPr lang="en-GB" sz="1400" i="1" dirty="0"/>
              <a:t>Salmo salar</a:t>
            </a:r>
            <a:r>
              <a:rPr lang="en-GB" sz="1400" dirty="0"/>
              <a:t>)</a:t>
            </a:r>
          </a:p>
          <a:p>
            <a:pPr>
              <a:lnSpc>
                <a:spcPts val="1800"/>
              </a:lnSpc>
            </a:pPr>
            <a:endParaRPr lang="en-GB" sz="1400" dirty="0" err="1">
              <a:latin typeface="Verdana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64C288-6AA4-4D06-8F61-0CBCF0612376}"/>
              </a:ext>
            </a:extLst>
          </p:cNvPr>
          <p:cNvSpPr txBox="1"/>
          <p:nvPr/>
        </p:nvSpPr>
        <p:spPr>
          <a:xfrm>
            <a:off x="777864" y="1726408"/>
            <a:ext cx="2715191" cy="53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/>
              <a:t>European barbel (</a:t>
            </a:r>
            <a:r>
              <a:rPr lang="en-GB" sz="1400" i="1" dirty="0"/>
              <a:t>Barbus barbus</a:t>
            </a:r>
            <a:r>
              <a:rPr lang="en-GB" sz="1400" dirty="0"/>
              <a:t>)</a:t>
            </a:r>
          </a:p>
          <a:p>
            <a:pPr>
              <a:lnSpc>
                <a:spcPts val="1800"/>
              </a:lnSpc>
            </a:pPr>
            <a:endParaRPr lang="en-GB" sz="1400" dirty="0" err="1">
              <a:latin typeface="Verdana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1B6652-70CB-4F03-83F8-AAE59C8D3E3F}"/>
              </a:ext>
            </a:extLst>
          </p:cNvPr>
          <p:cNvSpPr txBox="1"/>
          <p:nvPr/>
        </p:nvSpPr>
        <p:spPr>
          <a:xfrm>
            <a:off x="-693088" y="2547831"/>
            <a:ext cx="4223702" cy="51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6913" lvl="1" indent="0">
              <a:buNone/>
            </a:pPr>
            <a:r>
              <a:rPr lang="en-GB" sz="1400" dirty="0"/>
              <a:t>European river lamprey (</a:t>
            </a:r>
            <a:r>
              <a:rPr lang="en-GB" sz="1400" i="1" dirty="0"/>
              <a:t>Lampetra fluviatilis</a:t>
            </a:r>
            <a:r>
              <a:rPr lang="en-GB" sz="1400" dirty="0"/>
              <a:t>)</a:t>
            </a:r>
          </a:p>
          <a:p>
            <a:pPr>
              <a:lnSpc>
                <a:spcPts val="1800"/>
              </a:lnSpc>
            </a:pPr>
            <a:endParaRPr lang="en-GB" sz="1400" dirty="0" err="1">
              <a:latin typeface="Verdana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86D618-6241-4EB3-A53C-EFF10DD1F335}"/>
              </a:ext>
            </a:extLst>
          </p:cNvPr>
          <p:cNvSpPr txBox="1"/>
          <p:nvPr/>
        </p:nvSpPr>
        <p:spPr>
          <a:xfrm>
            <a:off x="5929595" y="2196530"/>
            <a:ext cx="2715191" cy="76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/>
              <a:t>Twaite shad (</a:t>
            </a:r>
            <a:r>
              <a:rPr lang="en-GB" sz="1400" i="1" dirty="0"/>
              <a:t>Alosa fallax</a:t>
            </a:r>
            <a:r>
              <a:rPr lang="en-GB" sz="1400" dirty="0"/>
              <a:t>)</a:t>
            </a:r>
          </a:p>
          <a:p>
            <a:pPr>
              <a:lnSpc>
                <a:spcPts val="1800"/>
              </a:lnSpc>
            </a:pPr>
            <a:endParaRPr lang="en-GB" sz="1400" dirty="0"/>
          </a:p>
          <a:p>
            <a:pPr>
              <a:lnSpc>
                <a:spcPts val="1800"/>
              </a:lnSpc>
            </a:pPr>
            <a:endParaRPr lang="en-GB" sz="1400" dirty="0" err="1">
              <a:latin typeface="Verdana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0700C9-0C3F-4B0F-B864-F91D4027649B}"/>
              </a:ext>
            </a:extLst>
          </p:cNvPr>
          <p:cNvSpPr txBox="1"/>
          <p:nvPr/>
        </p:nvSpPr>
        <p:spPr>
          <a:xfrm>
            <a:off x="4311376" y="4864137"/>
            <a:ext cx="4223702" cy="51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6913" lvl="1" indent="0">
              <a:buNone/>
            </a:pPr>
            <a:r>
              <a:rPr lang="en-GB" sz="1400" dirty="0"/>
              <a:t>European sturgeon (</a:t>
            </a:r>
            <a:r>
              <a:rPr lang="en-GB" sz="1400" i="1" dirty="0"/>
              <a:t>Acipenser </a:t>
            </a:r>
            <a:r>
              <a:rPr lang="en-GB" sz="1400" i="1" dirty="0" err="1"/>
              <a:t>sturio</a:t>
            </a:r>
            <a:r>
              <a:rPr lang="en-GB" sz="1400" dirty="0"/>
              <a:t>)</a:t>
            </a:r>
          </a:p>
          <a:p>
            <a:pPr>
              <a:lnSpc>
                <a:spcPts val="1800"/>
              </a:lnSpc>
            </a:pPr>
            <a:endParaRPr lang="en-GB" sz="1400" dirty="0" err="1">
              <a:latin typeface="Verdana" pitchFamily="34" charset="0"/>
            </a:endParaRPr>
          </a:p>
        </p:txBody>
      </p:sp>
      <p:pic>
        <p:nvPicPr>
          <p:cNvPr id="1042" name="Picture 18" descr="Nature Today | Een vampier in het water: de rivierprik in de Grift">
            <a:extLst>
              <a:ext uri="{FF2B5EF4-FFF2-40B4-BE49-F238E27FC236}">
                <a16:creationId xmlns:a16="http://schemas.microsoft.com/office/drawing/2014/main" id="{55A124B3-0F95-41EF-9F4D-4CE6EB2D9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094" b="61057" l="8312" r="91558">
                        <a14:foregroundMark x1="91688" y1="55577" x2="91688" y2="55577"/>
                        <a14:foregroundMark x1="8312" y1="49119" x2="8312" y2="491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93" b="35324"/>
          <a:stretch/>
        </p:blipFill>
        <p:spPr bwMode="auto">
          <a:xfrm flipH="1">
            <a:off x="77410" y="1839872"/>
            <a:ext cx="3856856" cy="9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656DAC-2DBA-4C5C-AAE7-315AD48E297B}"/>
              </a:ext>
            </a:extLst>
          </p:cNvPr>
          <p:cNvCxnSpPr/>
          <p:nvPr/>
        </p:nvCxnSpPr>
        <p:spPr>
          <a:xfrm>
            <a:off x="0" y="3923650"/>
            <a:ext cx="9098384" cy="0"/>
          </a:xfrm>
          <a:prstGeom prst="line">
            <a:avLst/>
          </a:prstGeom>
          <a:ln w="158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A56460A-9EE4-48FA-A444-85D2B1069B41}"/>
              </a:ext>
            </a:extLst>
          </p:cNvPr>
          <p:cNvSpPr txBox="1"/>
          <p:nvPr/>
        </p:nvSpPr>
        <p:spPr>
          <a:xfrm>
            <a:off x="7729538" y="4859534"/>
            <a:ext cx="146446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GB" sz="600" dirty="0">
                <a:solidFill>
                  <a:schemeClr val="accent6"/>
                </a:solidFill>
                <a:latin typeface="Verdana" pitchFamily="34" charset="0"/>
              </a:rPr>
              <a:t>Photos: Sportvisserij Nederland, </a:t>
            </a:r>
            <a:r>
              <a:rPr lang="en-GB" sz="600" dirty="0" err="1">
                <a:solidFill>
                  <a:schemeClr val="accent6"/>
                </a:solidFill>
                <a:latin typeface="Verdana" pitchFamily="34" charset="0"/>
              </a:rPr>
              <a:t>Jelger</a:t>
            </a:r>
            <a:r>
              <a:rPr lang="en-GB" sz="600" dirty="0">
                <a:solidFill>
                  <a:schemeClr val="accent6"/>
                </a:solidFill>
                <a:latin typeface="Verdana" pitchFamily="34" charset="0"/>
              </a:rPr>
              <a:t> Herder</a:t>
            </a:r>
          </a:p>
        </p:txBody>
      </p:sp>
    </p:spTree>
    <p:extLst>
      <p:ext uri="{BB962C8B-B14F-4D97-AF65-F5344CB8AC3E}">
        <p14:creationId xmlns:p14="http://schemas.microsoft.com/office/powerpoint/2010/main" val="2367016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B8D40E-D476-487E-84FE-B0B27D12E5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777160-88D6-4688-A448-C058EA5B4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987200"/>
          </a:xfrm>
        </p:spPr>
        <p:txBody>
          <a:bodyPr/>
          <a:lstStyle/>
          <a:p>
            <a:r>
              <a:rPr lang="en-GB" sz="2400" dirty="0"/>
              <a:t>European barbel (</a:t>
            </a:r>
            <a:r>
              <a:rPr lang="en-GB" sz="2400" i="1" dirty="0"/>
              <a:t>Barbus barbus</a:t>
            </a:r>
            <a:r>
              <a:rPr lang="en-GB" sz="2400" dirty="0"/>
              <a:t>)</a:t>
            </a:r>
            <a:br>
              <a:rPr lang="en-GB" sz="2400" dirty="0"/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Annex II,V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49F33-4B6D-437D-B3B2-2C1FE09761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5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FC7932-276C-4D97-BEFB-8385C854B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48" b="91852" l="2674" r="97594">
                        <a14:foregroundMark x1="7219" y1="67407" x2="7219" y2="67407"/>
                        <a14:foregroundMark x1="2941" y1="70370" x2="2941" y2="70370"/>
                        <a14:foregroundMark x1="44920" y1="85185" x2="44920" y2="85185"/>
                        <a14:foregroundMark x1="48663" y1="91852" x2="48663" y2="91852"/>
                        <a14:foregroundMark x1="91979" y1="77037" x2="91979" y2="77037"/>
                        <a14:foregroundMark x1="93583" y1="50370" x2="93583" y2="50370"/>
                        <a14:foregroundMark x1="97594" y1="45926" x2="97594" y2="45926"/>
                        <a14:foregroundMark x1="51872" y1="8148" x2="51872" y2="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9250" y="169210"/>
            <a:ext cx="3562350" cy="1285875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FB679652-A5B7-40CB-95EE-EBB632E6C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100" y="1399236"/>
            <a:ext cx="5106588" cy="323034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461A22-643B-4B56-B56E-78851EAA4227}"/>
              </a:ext>
            </a:extLst>
          </p:cNvPr>
          <p:cNvSpPr/>
          <p:nvPr/>
        </p:nvSpPr>
        <p:spPr>
          <a:xfrm rot="1216055">
            <a:off x="4015681" y="4028948"/>
            <a:ext cx="224228" cy="6227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B7E45C-2FA1-40E4-8368-2698ADBCF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25" y="1198820"/>
            <a:ext cx="4984425" cy="2492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0F6AE3-46AA-4B74-8FF7-421F3B3931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5459" y="2819429"/>
            <a:ext cx="4648141" cy="232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9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0A5821D-D764-4664-B65D-847916FA8658}"/>
              </a:ext>
            </a:extLst>
          </p:cNvPr>
          <p:cNvGrpSpPr/>
          <p:nvPr/>
        </p:nvGrpSpPr>
        <p:grpSpPr>
          <a:xfrm>
            <a:off x="332107" y="1339991"/>
            <a:ext cx="6582150" cy="3761228"/>
            <a:chOff x="332107" y="1339991"/>
            <a:chExt cx="6582150" cy="37612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83D1F2-5786-4488-9D81-2CF92A97C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2107" y="1339991"/>
              <a:ext cx="6582150" cy="3761228"/>
            </a:xfrm>
            <a:prstGeom prst="rect">
              <a:avLst/>
            </a:prstGeom>
          </p:spPr>
        </p:pic>
        <p:sp>
          <p:nvSpPr>
            <p:cNvPr id="15" name="Flowchart: Summing Junction 14">
              <a:extLst>
                <a:ext uri="{FF2B5EF4-FFF2-40B4-BE49-F238E27FC236}">
                  <a16:creationId xmlns:a16="http://schemas.microsoft.com/office/drawing/2014/main" id="{A542B04C-5CBF-4EF2-8BBE-486C290EC366}"/>
                </a:ext>
              </a:extLst>
            </p:cNvPr>
            <p:cNvSpPr/>
            <p:nvPr/>
          </p:nvSpPr>
          <p:spPr>
            <a:xfrm>
              <a:off x="3429000" y="4064000"/>
              <a:ext cx="1263650" cy="444500"/>
            </a:xfrm>
            <a:prstGeom prst="flowChartSummingJunction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GB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0777160-88D6-4688-A448-C058EA5B4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987200"/>
          </a:xfrm>
        </p:spPr>
        <p:txBody>
          <a:bodyPr/>
          <a:lstStyle/>
          <a:p>
            <a:r>
              <a:rPr lang="en-GB" sz="2400" dirty="0"/>
              <a:t>Allis shad (</a:t>
            </a:r>
            <a:r>
              <a:rPr lang="en-GB" sz="2400" i="1" dirty="0"/>
              <a:t>Alosa alosa</a:t>
            </a:r>
            <a:r>
              <a:rPr lang="en-GB" sz="2400" dirty="0"/>
              <a:t>)</a:t>
            </a:r>
            <a:br>
              <a:rPr lang="en-GB" sz="2400" dirty="0"/>
            </a:br>
            <a:r>
              <a:rPr lang="en-GB" sz="1400" dirty="0"/>
              <a:t>Annex II,V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49F33-4B6D-437D-B3B2-2C1FE09761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2D472B-FCDF-443D-89C5-71C96C0CC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15" b="89474" l="1847" r="95778">
                        <a14:foregroundMark x1="6332" y1="66165" x2="6332" y2="66165"/>
                        <a14:foregroundMark x1="1847" y1="69925" x2="1847" y2="69925"/>
                        <a14:foregroundMark x1="26913" y1="89474" x2="26913" y2="89474"/>
                        <a14:foregroundMark x1="88654" y1="61654" x2="88654" y2="61654"/>
                        <a14:foregroundMark x1="94195" y1="38346" x2="94195" y2="38346"/>
                        <a14:foregroundMark x1="95251" y1="75940" x2="95251" y2="75940"/>
                        <a14:foregroundMark x1="96042" y1="34586" x2="96042" y2="34586"/>
                        <a14:foregroundMark x1="41161" y1="6015" x2="41161" y2="60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6114" y="-2338"/>
            <a:ext cx="3336286" cy="117078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C644C0D-4431-44D9-A13A-DFB54C127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75" y="1168443"/>
            <a:ext cx="3034025" cy="227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5E16C3-44C6-4DC3-934F-EE401FE79E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7895" y="1218071"/>
            <a:ext cx="2123696" cy="2721769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098F62B-3C94-42EA-9FDD-D3E20089F59A}"/>
              </a:ext>
            </a:extLst>
          </p:cNvPr>
          <p:cNvSpPr/>
          <p:nvPr/>
        </p:nvSpPr>
        <p:spPr>
          <a:xfrm>
            <a:off x="2407444" y="3282942"/>
            <a:ext cx="365760" cy="365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B8D40E-D476-487E-84FE-B0B27D12E5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777160-88D6-4688-A448-C058EA5B4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987200"/>
          </a:xfrm>
        </p:spPr>
        <p:txBody>
          <a:bodyPr/>
          <a:lstStyle/>
          <a:p>
            <a:r>
              <a:rPr lang="en-GB" sz="2400" dirty="0"/>
              <a:t>Twaite shad (</a:t>
            </a:r>
            <a:r>
              <a:rPr lang="en-GB" sz="2400" i="1" dirty="0"/>
              <a:t>Alosa fallax</a:t>
            </a:r>
            <a:r>
              <a:rPr lang="en-GB" sz="2400" dirty="0"/>
              <a:t>)</a:t>
            </a:r>
            <a:br>
              <a:rPr lang="en-GB" sz="2400" dirty="0"/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Annex II,V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49F33-4B6D-437D-B3B2-2C1FE09761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7</a:t>
            </a:fld>
            <a:endParaRPr lang="en-GB" dirty="0"/>
          </a:p>
        </p:txBody>
      </p:sp>
      <p:pic>
        <p:nvPicPr>
          <p:cNvPr id="7" name="Picture 2" descr="Fint">
            <a:extLst>
              <a:ext uri="{FF2B5EF4-FFF2-40B4-BE49-F238E27FC236}">
                <a16:creationId xmlns:a16="http://schemas.microsoft.com/office/drawing/2014/main" id="{89C9DECC-CAFD-4FA3-98DD-3CC4199D4F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000" b="70000" l="6833" r="94167">
                        <a14:foregroundMark x1="90833" y1="48750" x2="90833" y2="48750"/>
                        <a14:foregroundMark x1="94167" y1="54250" x2="94167" y2="54250"/>
                        <a14:foregroundMark x1="9167" y1="64750" x2="9167" y2="64750"/>
                        <a14:foregroundMark x1="6833" y1="45250" x2="6833" y2="45250"/>
                        <a14:foregroundMark x1="6667" y1="69000" x2="6667" y2="6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80" b="24750"/>
          <a:stretch/>
        </p:blipFill>
        <p:spPr bwMode="auto">
          <a:xfrm flipH="1">
            <a:off x="5527265" y="105829"/>
            <a:ext cx="3364735" cy="115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5BDD58-2E1A-4E8F-81E3-58E99CABF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00" y="1187999"/>
            <a:ext cx="5939326" cy="2969663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F72FC7F4-AD30-4D22-9491-215171336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947" y="2331000"/>
            <a:ext cx="2762653" cy="272064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4B54B9E-539E-4421-A9A7-105AEDBBE31F}"/>
              </a:ext>
            </a:extLst>
          </p:cNvPr>
          <p:cNvSpPr/>
          <p:nvPr/>
        </p:nvSpPr>
        <p:spPr>
          <a:xfrm>
            <a:off x="6722269" y="4080510"/>
            <a:ext cx="182880" cy="182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220714-E6A3-4B8F-9AD2-571DD6ADF2CD}"/>
              </a:ext>
            </a:extLst>
          </p:cNvPr>
          <p:cNvSpPr/>
          <p:nvPr/>
        </p:nvSpPr>
        <p:spPr>
          <a:xfrm>
            <a:off x="6682669" y="3883342"/>
            <a:ext cx="182880" cy="182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A23F97-8974-4712-B1B7-FDEF807ABEEA}"/>
              </a:ext>
            </a:extLst>
          </p:cNvPr>
          <p:cNvSpPr/>
          <p:nvPr/>
        </p:nvSpPr>
        <p:spPr>
          <a:xfrm>
            <a:off x="7565087" y="2571750"/>
            <a:ext cx="182880" cy="182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59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B8D40E-D476-487E-84FE-B0B27D12E5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777160-88D6-4688-A448-C058EA5B4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987200"/>
          </a:xfrm>
        </p:spPr>
        <p:txBody>
          <a:bodyPr/>
          <a:lstStyle/>
          <a:p>
            <a:r>
              <a:rPr lang="en-GB" sz="2400" dirty="0"/>
              <a:t>European river lamprey (</a:t>
            </a:r>
            <a:r>
              <a:rPr lang="en-GB" sz="2400" i="1" dirty="0"/>
              <a:t>Lampetra fluviatilis</a:t>
            </a:r>
            <a:r>
              <a:rPr lang="en-GB" sz="2400" dirty="0"/>
              <a:t>)</a:t>
            </a:r>
            <a:br>
              <a:rPr lang="en-GB" sz="2400" dirty="0"/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Annex II,V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49F33-4B6D-437D-B3B2-2C1FE09761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8</a:t>
            </a:fld>
            <a:endParaRPr lang="en-GB" dirty="0"/>
          </a:p>
        </p:txBody>
      </p:sp>
      <p:pic>
        <p:nvPicPr>
          <p:cNvPr id="6" name="Picture 18" descr="Nature Today | Een vampier in het water: de rivierprik in de Grift">
            <a:extLst>
              <a:ext uri="{FF2B5EF4-FFF2-40B4-BE49-F238E27FC236}">
                <a16:creationId xmlns:a16="http://schemas.microsoft.com/office/drawing/2014/main" id="{2DCC8CAF-6F64-430A-98C5-780BCED8E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094" b="61057" l="8312" r="91558">
                        <a14:foregroundMark x1="91688" y1="55577" x2="91688" y2="55577"/>
                        <a14:foregroundMark x1="8312" y1="49119" x2="8312" y2="491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93" b="35324"/>
          <a:stretch/>
        </p:blipFill>
        <p:spPr bwMode="auto">
          <a:xfrm flipH="1">
            <a:off x="5144710" y="287839"/>
            <a:ext cx="3856856" cy="9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039101-7075-4EED-ACD7-519E01329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93" y="1330029"/>
            <a:ext cx="5834700" cy="2917350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D63D0850-9EE2-4194-AE42-C4E78F309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947" y="2331000"/>
            <a:ext cx="2762653" cy="272064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81099C5-E9E3-453A-9CB8-E3AEBCC00E4F}"/>
              </a:ext>
            </a:extLst>
          </p:cNvPr>
          <p:cNvSpPr/>
          <p:nvPr/>
        </p:nvSpPr>
        <p:spPr>
          <a:xfrm>
            <a:off x="6722269" y="4080510"/>
            <a:ext cx="182880" cy="182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6AFD8AB-A29F-4C10-959E-33ECC6EB4111}"/>
              </a:ext>
            </a:extLst>
          </p:cNvPr>
          <p:cNvSpPr/>
          <p:nvPr/>
        </p:nvSpPr>
        <p:spPr>
          <a:xfrm>
            <a:off x="7565087" y="2571750"/>
            <a:ext cx="182880" cy="182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765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B8D40E-D476-487E-84FE-B0B27D12E5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777160-88D6-4688-A448-C058EA5B4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987200"/>
          </a:xfrm>
        </p:spPr>
        <p:txBody>
          <a:bodyPr/>
          <a:lstStyle/>
          <a:p>
            <a:r>
              <a:rPr lang="en-GB" sz="2400" dirty="0"/>
              <a:t>Atlantic salmon(</a:t>
            </a:r>
            <a:r>
              <a:rPr lang="en-GB" sz="2400" i="1" dirty="0"/>
              <a:t>Salmo salar</a:t>
            </a:r>
            <a:r>
              <a:rPr lang="en-GB" sz="2400" dirty="0"/>
              <a:t>)</a:t>
            </a:r>
            <a:br>
              <a:rPr lang="en-GB" sz="2400" dirty="0"/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Annex II,V, annex III (Bern Convention)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49F33-4B6D-437D-B3B2-2C1FE09761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9</a:t>
            </a:fld>
            <a:endParaRPr lang="en-GB" dirty="0"/>
          </a:p>
        </p:txBody>
      </p:sp>
      <p:pic>
        <p:nvPicPr>
          <p:cNvPr id="6" name="Picture 8" descr="Salmon - Salmo salar - Poissons de la mer du Nord - Maxima Seafood BV">
            <a:extLst>
              <a:ext uri="{FF2B5EF4-FFF2-40B4-BE49-F238E27FC236}">
                <a16:creationId xmlns:a16="http://schemas.microsoft.com/office/drawing/2014/main" id="{E469CCFC-9F3C-4A0F-AE9A-58C4FF98A0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547" b="73547" l="14113" r="86022">
                        <a14:foregroundMark x1="82258" y1="43895" x2="82258" y2="43895"/>
                        <a14:foregroundMark x1="85215" y1="52616" x2="85215" y2="52616"/>
                        <a14:foregroundMark x1="85618" y1="45930" x2="85618" y2="45930"/>
                        <a14:foregroundMark x1="18548" y1="63081" x2="18548" y2="63081"/>
                        <a14:foregroundMark x1="14247" y1="50581" x2="14247" y2="50581"/>
                        <a14:foregroundMark x1="44086" y1="29070" x2="44086" y2="29070"/>
                        <a14:foregroundMark x1="86022" y1="51163" x2="86022" y2="51163"/>
                        <a14:foregroundMark x1="85753" y1="46221" x2="85753" y2="46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5" t="17701" r="10619" b="19767"/>
          <a:stretch/>
        </p:blipFill>
        <p:spPr bwMode="auto">
          <a:xfrm flipH="1">
            <a:off x="4998506" y="0"/>
            <a:ext cx="4223703" cy="152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FEEB7D-3397-4B6D-8C96-3207AFF1A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91" y="1156410"/>
            <a:ext cx="6425783" cy="3212892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CCFC1DA2-3072-4CC8-B237-6255C8C6A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5100" y="2693364"/>
            <a:ext cx="2514083" cy="241572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C0DE9D5-87DE-4933-97E1-CF16FE505CBC}"/>
              </a:ext>
            </a:extLst>
          </p:cNvPr>
          <p:cNvSpPr/>
          <p:nvPr/>
        </p:nvSpPr>
        <p:spPr>
          <a:xfrm>
            <a:off x="7631171" y="3901227"/>
            <a:ext cx="182880" cy="182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108619"/>
      </p:ext>
    </p:extLst>
  </p:cSld>
  <p:clrMapOvr>
    <a:masterClrMapping/>
  </p:clrMapOvr>
</p:sld>
</file>

<file path=ppt/theme/theme1.xml><?xml version="1.0" encoding="utf-8"?>
<a:theme xmlns:a="http://schemas.openxmlformats.org/drawingml/2006/main" name="WUR">
  <a:themeElements>
    <a:clrScheme name="WUR 2022">
      <a:dk1>
        <a:srgbClr val="005172"/>
      </a:dk1>
      <a:lt1>
        <a:srgbClr val="FFFFFF"/>
      </a:lt1>
      <a:dk2>
        <a:srgbClr val="008A00"/>
      </a:dk2>
      <a:lt2>
        <a:srgbClr val="005172"/>
      </a:lt2>
      <a:accent1>
        <a:srgbClr val="6AADE4"/>
      </a:accent1>
      <a:accent2>
        <a:srgbClr val="D0B972"/>
      </a:accent2>
      <a:accent3>
        <a:srgbClr val="D5D2CA"/>
      </a:accent3>
      <a:accent4>
        <a:srgbClr val="FF7900"/>
      </a:accent4>
      <a:accent5>
        <a:srgbClr val="00549F"/>
      </a:accent5>
      <a:accent6>
        <a:srgbClr val="000000"/>
      </a:accent6>
      <a:hlink>
        <a:srgbClr val="00549F"/>
      </a:hlink>
      <a:folHlink>
        <a:srgbClr val="00549F"/>
      </a:folHlink>
    </a:clrScheme>
    <a:fontScheme name="Wageningen U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ts val="1800"/>
          </a:lnSpc>
          <a:defRPr sz="1400" dirty="0" err="1" smtClean="0">
            <a:latin typeface="Verdan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CAA5FA418C6545A723557A71CEAC81" ma:contentTypeVersion="17" ma:contentTypeDescription="Crée un document." ma:contentTypeScope="" ma:versionID="c2ca150da484b99a2b182aed13255eeb">
  <xsd:schema xmlns:xsd="http://www.w3.org/2001/XMLSchema" xmlns:xs="http://www.w3.org/2001/XMLSchema" xmlns:p="http://schemas.microsoft.com/office/2006/metadata/properties" xmlns:ns2="6b3df376-d6b7-419d-bc08-8ff3acdef50d" xmlns:ns3="bdec02bc-90a3-4c7d-a2d6-d4e1639c91f3" targetNamespace="http://schemas.microsoft.com/office/2006/metadata/properties" ma:root="true" ma:fieldsID="acbf942e3a9ebca3154f2c6301dc0a12" ns2:_="" ns3:_="">
    <xsd:import namespace="6b3df376-d6b7-419d-bc08-8ff3acdef50d"/>
    <xsd:import namespace="bdec02bc-90a3-4c7d-a2d6-d4e1639c91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3df376-d6b7-419d-bc08-8ff3acdef5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3c538305-0198-4f2a-bc0c-7673eeca98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ec02bc-90a3-4c7d-a2d6-d4e1639c91f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fc0e5bd-c412-4e3f-b663-e5421f4e76db}" ma:internalName="TaxCatchAll" ma:showField="CatchAllData" ma:web="bdec02bc-90a3-4c7d-a2d6-d4e1639c91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0C4B34-CB66-4B5F-9E73-A267A4D39340}"/>
</file>

<file path=customXml/itemProps2.xml><?xml version="1.0" encoding="utf-8"?>
<ds:datastoreItem xmlns:ds="http://schemas.openxmlformats.org/officeDocument/2006/customXml" ds:itemID="{678EFA92-FC63-42C2-A723-5CACEA7AB14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3441</TotalTime>
  <Words>762</Words>
  <Application>Microsoft Office PowerPoint</Application>
  <PresentationFormat>On-screen Show (16:9)</PresentationFormat>
  <Paragraphs>109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inherit</vt:lpstr>
      <vt:lpstr>Verdana</vt:lpstr>
      <vt:lpstr>Wingdings</vt:lpstr>
      <vt:lpstr>WUR</vt:lpstr>
      <vt:lpstr>Research, trends and fisheries impact on Annex V species in the The Netherlands</vt:lpstr>
      <vt:lpstr>Outline</vt:lpstr>
      <vt:lpstr>Freshwater monitoring in The Netherlands</vt:lpstr>
      <vt:lpstr>Annex V fish species</vt:lpstr>
      <vt:lpstr>European barbel (Barbus barbus) Annex II,V</vt:lpstr>
      <vt:lpstr>Allis shad (Alosa alosa) Annex II,V</vt:lpstr>
      <vt:lpstr>Twaite shad (Alosa fallax) Annex II,V</vt:lpstr>
      <vt:lpstr>European river lamprey (Lampetra fluviatilis) Annex II,V</vt:lpstr>
      <vt:lpstr>Atlantic salmon(Salmo salar) Annex II,V, annex III (Bern Convention)</vt:lpstr>
      <vt:lpstr>North Sea Houting (Coregonus oxyrinchus) Annex II, IV, V? Annex III (Bern Convention)</vt:lpstr>
      <vt:lpstr>European grayling (Thymallus thymallus) Annex V, annex III (Bern Convention)</vt:lpstr>
      <vt:lpstr>European sturgeon (Acipenser sturio) Annex II, IV, Annex II (Bern Convention)</vt:lpstr>
      <vt:lpstr>European sturgeon (Acipenser sturio) Annex II, IV, Annex II (Bern Convention)</vt:lpstr>
      <vt:lpstr>Causes for decline or non recovery</vt:lpstr>
      <vt:lpstr>Commercial fisheries impact (yearly bycatch)</vt:lpstr>
      <vt:lpstr>Commercial fisheries impact (yearly bycatch)</vt:lpstr>
      <vt:lpstr>Collapse of eurytopic &amp; rheophilic species same period </vt:lpstr>
      <vt:lpstr>Conclusions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Martin Brinkman</dc:creator>
  <cp:lastModifiedBy>J.C. van Rijssel</cp:lastModifiedBy>
  <cp:revision>313</cp:revision>
  <dcterms:created xsi:type="dcterms:W3CDTF">2011-09-29T08:30:03Z</dcterms:created>
  <dcterms:modified xsi:type="dcterms:W3CDTF">2022-12-05T15:24:47Z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_Template">
    <vt:lpwstr>WHUKW.pptx</vt:lpwstr>
  </property>
</Properties>
</file>